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5" r:id="rId5"/>
    <p:sldId id="283" r:id="rId6"/>
    <p:sldId id="259" r:id="rId7"/>
    <p:sldId id="267" r:id="rId8"/>
    <p:sldId id="260" r:id="rId9"/>
    <p:sldId id="261" r:id="rId10"/>
    <p:sldId id="263" r:id="rId11"/>
    <p:sldId id="264" r:id="rId12"/>
    <p:sldId id="268" r:id="rId13"/>
    <p:sldId id="269" r:id="rId14"/>
    <p:sldId id="270" r:id="rId15"/>
    <p:sldId id="271" r:id="rId16"/>
    <p:sldId id="272" r:id="rId17"/>
    <p:sldId id="273" r:id="rId18"/>
    <p:sldId id="274" r:id="rId19"/>
    <p:sldId id="275" r:id="rId20"/>
    <p:sldId id="276" r:id="rId21"/>
    <p:sldId id="277" r:id="rId22"/>
    <p:sldId id="278" r:id="rId23"/>
    <p:sldId id="266" r:id="rId24"/>
    <p:sldId id="284" r:id="rId25"/>
    <p:sldId id="285" r:id="rId26"/>
    <p:sldId id="279" r:id="rId27"/>
    <p:sldId id="280" r:id="rId28"/>
    <p:sldId id="281" r:id="rId29"/>
    <p:sldId id="282" r:id="rId30"/>
    <p:sldId id="262"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id="{49E02433-72C5-45FA-AC28-738AF68989D5}">
          <p14:sldIdLst>
            <p14:sldId id="256"/>
          </p14:sldIdLst>
        </p14:section>
        <p14:section name="完成功能及使用算法" id="{30D152C6-8996-48CC-B2FF-3D929CDC7F66}">
          <p14:sldIdLst>
            <p14:sldId id="257"/>
            <p14:sldId id="258"/>
            <p14:sldId id="265"/>
          </p14:sldIdLst>
        </p14:section>
        <p14:section name="功能展示" id="{99E2FAF9-A839-4EF6-A68E-37B5619E3E7A}">
          <p14:sldIdLst>
            <p14:sldId id="283"/>
          </p14:sldIdLst>
        </p14:section>
        <p14:section name="模拟时钟" id="{0A1855F3-8BC1-49B1-A948-CC39DBAEC382}">
          <p14:sldIdLst>
            <p14:sldId id="259"/>
            <p14:sldId id="267"/>
          </p14:sldIdLst>
        </p14:section>
        <p14:section name="日志功能" id="{DC3D6AAE-B81C-4D69-A06D-41DFD2858572}">
          <p14:sldIdLst>
            <p14:sldId id="260"/>
          </p14:sldIdLst>
        </p14:section>
        <p14:section name="命令行版特色功能" id="{45D4EDB2-5269-4869-9521-DC957418DCFC}">
          <p14:sldIdLst>
            <p14:sldId id="261"/>
          </p14:sldIdLst>
        </p14:section>
        <p14:section name="不足之处" id="{3C4D3F92-EAA3-429D-B09D-9AF340630886}">
          <p14:sldIdLst>
            <p14:sldId id="263"/>
            <p14:sldId id="264"/>
          </p14:sldIdLst>
        </p14:section>
        <p14:section name="wxl" id="{6F9AF4D8-C2B5-44A9-B64B-66F346A9EE0B}">
          <p14:sldIdLst>
            <p14:sldId id="268"/>
            <p14:sldId id="269"/>
            <p14:sldId id="270"/>
            <p14:sldId id="271"/>
            <p14:sldId id="272"/>
            <p14:sldId id="273"/>
            <p14:sldId id="274"/>
            <p14:sldId id="275"/>
            <p14:sldId id="276"/>
            <p14:sldId id="277"/>
            <p14:sldId id="278"/>
          </p14:sldIdLst>
        </p14:section>
        <p14:section name="ll" id="{E3A99252-4975-4A54-9548-18A91507FA80}">
          <p14:sldIdLst>
            <p14:sldId id="266"/>
            <p14:sldId id="284"/>
            <p14:sldId id="285"/>
          </p14:sldIdLst>
        </p14:section>
        <p14:section name="pyl" id="{23B568B8-5904-4AC1-A172-2352235865FC}">
          <p14:sldIdLst>
            <p14:sldId id="279"/>
            <p14:sldId id="280"/>
            <p14:sldId id="281"/>
            <p14:sldId id="282"/>
          </p14:sldIdLst>
        </p14:section>
        <p14:section name="结束" id="{A999481D-42DD-4BDA-808A-FB8C792ADC9E}">
          <p14:sldIdLst>
            <p14:sldId id="26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07" autoAdjust="0"/>
    <p:restoredTop sz="94660"/>
  </p:normalViewPr>
  <p:slideViewPr>
    <p:cSldViewPr snapToGrid="0">
      <p:cViewPr varScale="1">
        <p:scale>
          <a:sx n="93" d="100"/>
          <a:sy n="93" d="100"/>
        </p:scale>
        <p:origin x="10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7222A3-0920-40E1-86D0-35ED5D58C613}" type="doc">
      <dgm:prSet loTypeId="urn:microsoft.com/office/officeart/2005/8/layout/radial6" loCatId="relationship" qsTypeId="urn:microsoft.com/office/officeart/2005/8/quickstyle/simple1" qsCatId="simple" csTypeId="urn:microsoft.com/office/officeart/2005/8/colors/accent0_3" csCatId="mainScheme" phldr="1"/>
      <dgm:spPr/>
      <dgm:t>
        <a:bodyPr/>
        <a:lstStyle/>
        <a:p>
          <a:endParaRPr lang="zh-CN" altLang="en-US"/>
        </a:p>
      </dgm:t>
    </dgm:pt>
    <dgm:pt modelId="{752B6E93-D355-49D9-891F-8238F61F2CF8}">
      <dgm:prSet phldrT="[文本]"/>
      <dgm:spPr/>
      <dgm:t>
        <a:bodyPr/>
        <a:lstStyle/>
        <a:p>
          <a:r>
            <a:rPr lang="zh-CN" altLang="en-US" dirty="0"/>
            <a:t>课程辅助系统</a:t>
          </a:r>
        </a:p>
      </dgm:t>
    </dgm:pt>
    <dgm:pt modelId="{D1EA6A5F-809C-4B2B-9E3F-25F6C143A851}" type="parTrans" cxnId="{9E3A61F6-34EF-46F1-B6F7-5C99F4FCFEB1}">
      <dgm:prSet/>
      <dgm:spPr/>
      <dgm:t>
        <a:bodyPr/>
        <a:lstStyle/>
        <a:p>
          <a:endParaRPr lang="zh-CN" altLang="en-US"/>
        </a:p>
      </dgm:t>
    </dgm:pt>
    <dgm:pt modelId="{F5B64A80-38DE-498B-91FA-E08EBC4D374D}" type="sibTrans" cxnId="{9E3A61F6-34EF-46F1-B6F7-5C99F4FCFEB1}">
      <dgm:prSet/>
      <dgm:spPr/>
      <dgm:t>
        <a:bodyPr/>
        <a:lstStyle/>
        <a:p>
          <a:endParaRPr lang="zh-CN" altLang="en-US"/>
        </a:p>
      </dgm:t>
    </dgm:pt>
    <dgm:pt modelId="{FA0EBA47-BB55-4E90-9352-499BB71C8FB5}">
      <dgm:prSet phldrT="[文本]"/>
      <dgm:spPr/>
      <dgm:t>
        <a:bodyPr/>
        <a:lstStyle/>
        <a:p>
          <a:r>
            <a:rPr lang="zh-CN" altLang="en-US" dirty="0"/>
            <a:t>课程管理系统</a:t>
          </a:r>
        </a:p>
      </dgm:t>
    </dgm:pt>
    <dgm:pt modelId="{DF798E19-7275-4D93-AAAC-546383CACD27}" type="parTrans" cxnId="{3ED48B4F-E622-4ACC-9630-B8CF39D90D0E}">
      <dgm:prSet/>
      <dgm:spPr/>
      <dgm:t>
        <a:bodyPr/>
        <a:lstStyle/>
        <a:p>
          <a:endParaRPr lang="zh-CN" altLang="en-US"/>
        </a:p>
      </dgm:t>
    </dgm:pt>
    <dgm:pt modelId="{C289B4CD-457E-4090-90B8-233C6023634F}" type="sibTrans" cxnId="{3ED48B4F-E622-4ACC-9630-B8CF39D90D0E}">
      <dgm:prSet/>
      <dgm:spPr/>
      <dgm:t>
        <a:bodyPr/>
        <a:lstStyle/>
        <a:p>
          <a:endParaRPr lang="zh-CN" altLang="en-US"/>
        </a:p>
      </dgm:t>
    </dgm:pt>
    <dgm:pt modelId="{7A687934-C574-481D-9A41-51C5F73F7E0E}">
      <dgm:prSet phldrT="[文本]"/>
      <dgm:spPr/>
      <dgm:t>
        <a:bodyPr/>
        <a:lstStyle/>
        <a:p>
          <a:r>
            <a:rPr lang="zh-CN" altLang="en-US" dirty="0"/>
            <a:t>课外管理系统</a:t>
          </a:r>
        </a:p>
      </dgm:t>
    </dgm:pt>
    <dgm:pt modelId="{D1A744B1-A074-423E-9DEC-C414421FBD6D}" type="parTrans" cxnId="{4C430A81-ED13-49B2-8365-C9EF007105D8}">
      <dgm:prSet/>
      <dgm:spPr/>
      <dgm:t>
        <a:bodyPr/>
        <a:lstStyle/>
        <a:p>
          <a:endParaRPr lang="zh-CN" altLang="en-US"/>
        </a:p>
      </dgm:t>
    </dgm:pt>
    <dgm:pt modelId="{EC8BCD96-7C1C-4B28-9B28-B9F8707207E3}" type="sibTrans" cxnId="{4C430A81-ED13-49B2-8365-C9EF007105D8}">
      <dgm:prSet/>
      <dgm:spPr/>
      <dgm:t>
        <a:bodyPr/>
        <a:lstStyle/>
        <a:p>
          <a:endParaRPr lang="zh-CN" altLang="en-US"/>
        </a:p>
      </dgm:t>
    </dgm:pt>
    <dgm:pt modelId="{060A4224-17E4-41FF-A30C-27CD70362454}">
      <dgm:prSet phldrT="[文本]"/>
      <dgm:spPr/>
      <dgm:t>
        <a:bodyPr/>
        <a:lstStyle/>
        <a:p>
          <a:r>
            <a:rPr lang="zh-CN" altLang="en-US" dirty="0"/>
            <a:t>导航系统</a:t>
          </a:r>
        </a:p>
      </dgm:t>
    </dgm:pt>
    <dgm:pt modelId="{748F5BDD-D585-40DE-9F23-984B5CA764FB}" type="parTrans" cxnId="{503FA48C-96B8-4EF0-A10E-9215EE6BF65E}">
      <dgm:prSet/>
      <dgm:spPr/>
      <dgm:t>
        <a:bodyPr/>
        <a:lstStyle/>
        <a:p>
          <a:endParaRPr lang="zh-CN" altLang="en-US"/>
        </a:p>
      </dgm:t>
    </dgm:pt>
    <dgm:pt modelId="{7DD5EA64-5514-4D3D-95AF-68F0ED0B9DF8}" type="sibTrans" cxnId="{503FA48C-96B8-4EF0-A10E-9215EE6BF65E}">
      <dgm:prSet/>
      <dgm:spPr/>
      <dgm:t>
        <a:bodyPr/>
        <a:lstStyle/>
        <a:p>
          <a:endParaRPr lang="zh-CN" altLang="en-US"/>
        </a:p>
      </dgm:t>
    </dgm:pt>
    <dgm:pt modelId="{DB6E053D-AD9C-4CB4-9645-1BA5D70EAC9B}">
      <dgm:prSet phldrT="[文本]"/>
      <dgm:spPr/>
      <dgm:t>
        <a:bodyPr/>
        <a:lstStyle/>
        <a:p>
          <a:r>
            <a:rPr lang="zh-CN" altLang="en-US" dirty="0"/>
            <a:t>模拟时钟</a:t>
          </a:r>
        </a:p>
      </dgm:t>
    </dgm:pt>
    <dgm:pt modelId="{72A3B424-8B0F-4103-9E25-A8C7C04545A5}" type="parTrans" cxnId="{B94720E4-D8FE-4531-A8A0-3B4BF905B408}">
      <dgm:prSet/>
      <dgm:spPr/>
      <dgm:t>
        <a:bodyPr/>
        <a:lstStyle/>
        <a:p>
          <a:endParaRPr lang="zh-CN" altLang="en-US"/>
        </a:p>
      </dgm:t>
    </dgm:pt>
    <dgm:pt modelId="{6B059139-CEDD-4B1F-A269-55E155C1277D}" type="sibTrans" cxnId="{B94720E4-D8FE-4531-A8A0-3B4BF905B408}">
      <dgm:prSet/>
      <dgm:spPr/>
      <dgm:t>
        <a:bodyPr/>
        <a:lstStyle/>
        <a:p>
          <a:endParaRPr lang="zh-CN" altLang="en-US"/>
        </a:p>
      </dgm:t>
    </dgm:pt>
    <dgm:pt modelId="{21FE8E3E-518A-4CCD-B6A8-7E7E6A121538}">
      <dgm:prSet phldrT="[文本]"/>
      <dgm:spPr/>
      <dgm:t>
        <a:bodyPr/>
        <a:lstStyle/>
        <a:p>
          <a:r>
            <a:rPr lang="zh-CN" altLang="en-US" dirty="0"/>
            <a:t>日志功能</a:t>
          </a:r>
        </a:p>
      </dgm:t>
    </dgm:pt>
    <dgm:pt modelId="{59237D81-80EE-47FE-A402-16688C9FC8EF}" type="parTrans" cxnId="{C14747D3-4AC6-45BC-A9D5-56C4554F39DB}">
      <dgm:prSet/>
      <dgm:spPr/>
      <dgm:t>
        <a:bodyPr/>
        <a:lstStyle/>
        <a:p>
          <a:endParaRPr lang="zh-CN" altLang="en-US"/>
        </a:p>
      </dgm:t>
    </dgm:pt>
    <dgm:pt modelId="{51CF6E9F-02EA-4D35-8D8E-69DB1A6DC83A}" type="sibTrans" cxnId="{C14747D3-4AC6-45BC-A9D5-56C4554F39DB}">
      <dgm:prSet/>
      <dgm:spPr/>
      <dgm:t>
        <a:bodyPr/>
        <a:lstStyle/>
        <a:p>
          <a:endParaRPr lang="zh-CN" altLang="en-US"/>
        </a:p>
      </dgm:t>
    </dgm:pt>
    <dgm:pt modelId="{009EEF37-58D4-4052-989B-AD4DE9486923}" type="pres">
      <dgm:prSet presAssocID="{117222A3-0920-40E1-86D0-35ED5D58C613}" presName="Name0" presStyleCnt="0">
        <dgm:presLayoutVars>
          <dgm:chMax val="1"/>
          <dgm:dir/>
          <dgm:animLvl val="ctr"/>
          <dgm:resizeHandles val="exact"/>
        </dgm:presLayoutVars>
      </dgm:prSet>
      <dgm:spPr/>
    </dgm:pt>
    <dgm:pt modelId="{83AD2FD7-67C7-4C0E-8DCF-3FF7510CDB85}" type="pres">
      <dgm:prSet presAssocID="{752B6E93-D355-49D9-891F-8238F61F2CF8}" presName="centerShape" presStyleLbl="node0" presStyleIdx="0" presStyleCnt="1"/>
      <dgm:spPr/>
    </dgm:pt>
    <dgm:pt modelId="{3240566B-44CE-4B2E-96E6-22848BAE3B30}" type="pres">
      <dgm:prSet presAssocID="{FA0EBA47-BB55-4E90-9352-499BB71C8FB5}" presName="node" presStyleLbl="node1" presStyleIdx="0" presStyleCnt="5">
        <dgm:presLayoutVars>
          <dgm:bulletEnabled val="1"/>
        </dgm:presLayoutVars>
      </dgm:prSet>
      <dgm:spPr/>
    </dgm:pt>
    <dgm:pt modelId="{55102CB1-5873-4710-A11E-9975E8CE512D}" type="pres">
      <dgm:prSet presAssocID="{FA0EBA47-BB55-4E90-9352-499BB71C8FB5}" presName="dummy" presStyleCnt="0"/>
      <dgm:spPr/>
    </dgm:pt>
    <dgm:pt modelId="{DC5AE73E-FAA5-4246-8EB3-36BF4CD37446}" type="pres">
      <dgm:prSet presAssocID="{C289B4CD-457E-4090-90B8-233C6023634F}" presName="sibTrans" presStyleLbl="sibTrans2D1" presStyleIdx="0" presStyleCnt="5"/>
      <dgm:spPr/>
    </dgm:pt>
    <dgm:pt modelId="{6A99C3C2-BBD9-458F-B604-B78A8368034A}" type="pres">
      <dgm:prSet presAssocID="{7A687934-C574-481D-9A41-51C5F73F7E0E}" presName="node" presStyleLbl="node1" presStyleIdx="1" presStyleCnt="5">
        <dgm:presLayoutVars>
          <dgm:bulletEnabled val="1"/>
        </dgm:presLayoutVars>
      </dgm:prSet>
      <dgm:spPr/>
    </dgm:pt>
    <dgm:pt modelId="{38F751F3-0437-4404-BC40-E98BA821761B}" type="pres">
      <dgm:prSet presAssocID="{7A687934-C574-481D-9A41-51C5F73F7E0E}" presName="dummy" presStyleCnt="0"/>
      <dgm:spPr/>
    </dgm:pt>
    <dgm:pt modelId="{8D663B5B-B17E-457E-B532-C08374DA56B6}" type="pres">
      <dgm:prSet presAssocID="{EC8BCD96-7C1C-4B28-9B28-B9F8707207E3}" presName="sibTrans" presStyleLbl="sibTrans2D1" presStyleIdx="1" presStyleCnt="5"/>
      <dgm:spPr/>
    </dgm:pt>
    <dgm:pt modelId="{EDFDD087-8AD7-4880-ADD1-16690C964291}" type="pres">
      <dgm:prSet presAssocID="{060A4224-17E4-41FF-A30C-27CD70362454}" presName="node" presStyleLbl="node1" presStyleIdx="2" presStyleCnt="5">
        <dgm:presLayoutVars>
          <dgm:bulletEnabled val="1"/>
        </dgm:presLayoutVars>
      </dgm:prSet>
      <dgm:spPr/>
    </dgm:pt>
    <dgm:pt modelId="{B6D7D5D5-E99D-4464-92E6-B9057287B182}" type="pres">
      <dgm:prSet presAssocID="{060A4224-17E4-41FF-A30C-27CD70362454}" presName="dummy" presStyleCnt="0"/>
      <dgm:spPr/>
    </dgm:pt>
    <dgm:pt modelId="{BCE807B8-0547-44FD-8A2B-2F820B198301}" type="pres">
      <dgm:prSet presAssocID="{7DD5EA64-5514-4D3D-95AF-68F0ED0B9DF8}" presName="sibTrans" presStyleLbl="sibTrans2D1" presStyleIdx="2" presStyleCnt="5"/>
      <dgm:spPr/>
    </dgm:pt>
    <dgm:pt modelId="{B7714C59-6B24-4809-B298-0CD1658C047A}" type="pres">
      <dgm:prSet presAssocID="{DB6E053D-AD9C-4CB4-9645-1BA5D70EAC9B}" presName="node" presStyleLbl="node1" presStyleIdx="3" presStyleCnt="5">
        <dgm:presLayoutVars>
          <dgm:bulletEnabled val="1"/>
        </dgm:presLayoutVars>
      </dgm:prSet>
      <dgm:spPr/>
    </dgm:pt>
    <dgm:pt modelId="{BCC08C8B-9188-4572-8FA4-1C82E57F7F5D}" type="pres">
      <dgm:prSet presAssocID="{DB6E053D-AD9C-4CB4-9645-1BA5D70EAC9B}" presName="dummy" presStyleCnt="0"/>
      <dgm:spPr/>
    </dgm:pt>
    <dgm:pt modelId="{257D443A-A232-4AA4-A103-D34B7003033A}" type="pres">
      <dgm:prSet presAssocID="{6B059139-CEDD-4B1F-A269-55E155C1277D}" presName="sibTrans" presStyleLbl="sibTrans2D1" presStyleIdx="3" presStyleCnt="5"/>
      <dgm:spPr/>
    </dgm:pt>
    <dgm:pt modelId="{9C61D85E-6113-4AC4-9113-26573C681AA3}" type="pres">
      <dgm:prSet presAssocID="{21FE8E3E-518A-4CCD-B6A8-7E7E6A121538}" presName="node" presStyleLbl="node1" presStyleIdx="4" presStyleCnt="5">
        <dgm:presLayoutVars>
          <dgm:bulletEnabled val="1"/>
        </dgm:presLayoutVars>
      </dgm:prSet>
      <dgm:spPr/>
    </dgm:pt>
    <dgm:pt modelId="{23D2864C-84A2-43CB-A3DC-486A19594710}" type="pres">
      <dgm:prSet presAssocID="{21FE8E3E-518A-4CCD-B6A8-7E7E6A121538}" presName="dummy" presStyleCnt="0"/>
      <dgm:spPr/>
    </dgm:pt>
    <dgm:pt modelId="{6F37ECF5-5A96-4A35-9096-71DBA3673D70}" type="pres">
      <dgm:prSet presAssocID="{51CF6E9F-02EA-4D35-8D8E-69DB1A6DC83A}" presName="sibTrans" presStyleLbl="sibTrans2D1" presStyleIdx="4" presStyleCnt="5"/>
      <dgm:spPr/>
    </dgm:pt>
  </dgm:ptLst>
  <dgm:cxnLst>
    <dgm:cxn modelId="{FECD910A-EF32-4593-ADF8-D9FA06236E8A}" type="presOf" srcId="{FA0EBA47-BB55-4E90-9352-499BB71C8FB5}" destId="{3240566B-44CE-4B2E-96E6-22848BAE3B30}" srcOrd="0" destOrd="0" presId="urn:microsoft.com/office/officeart/2005/8/layout/radial6"/>
    <dgm:cxn modelId="{A9736710-B57D-431E-A776-7A64B83D3DA9}" type="presOf" srcId="{DB6E053D-AD9C-4CB4-9645-1BA5D70EAC9B}" destId="{B7714C59-6B24-4809-B298-0CD1658C047A}" srcOrd="0" destOrd="0" presId="urn:microsoft.com/office/officeart/2005/8/layout/radial6"/>
    <dgm:cxn modelId="{52A5C828-883A-4AD7-A523-7605D0092627}" type="presOf" srcId="{7A687934-C574-481D-9A41-51C5F73F7E0E}" destId="{6A99C3C2-BBD9-458F-B604-B78A8368034A}" srcOrd="0" destOrd="0" presId="urn:microsoft.com/office/officeart/2005/8/layout/radial6"/>
    <dgm:cxn modelId="{77840948-CE90-47B2-B487-5D11B8BC052F}" type="presOf" srcId="{117222A3-0920-40E1-86D0-35ED5D58C613}" destId="{009EEF37-58D4-4052-989B-AD4DE9486923}" srcOrd="0" destOrd="0" presId="urn:microsoft.com/office/officeart/2005/8/layout/radial6"/>
    <dgm:cxn modelId="{73BA186D-B7B8-480F-8499-24F5A43E1AD6}" type="presOf" srcId="{21FE8E3E-518A-4CCD-B6A8-7E7E6A121538}" destId="{9C61D85E-6113-4AC4-9113-26573C681AA3}" srcOrd="0" destOrd="0" presId="urn:microsoft.com/office/officeart/2005/8/layout/radial6"/>
    <dgm:cxn modelId="{0D66FB6E-61A6-4117-8B22-7B0FEA55D8AD}" type="presOf" srcId="{C289B4CD-457E-4090-90B8-233C6023634F}" destId="{DC5AE73E-FAA5-4246-8EB3-36BF4CD37446}" srcOrd="0" destOrd="0" presId="urn:microsoft.com/office/officeart/2005/8/layout/radial6"/>
    <dgm:cxn modelId="{3ED48B4F-E622-4ACC-9630-B8CF39D90D0E}" srcId="{752B6E93-D355-49D9-891F-8238F61F2CF8}" destId="{FA0EBA47-BB55-4E90-9352-499BB71C8FB5}" srcOrd="0" destOrd="0" parTransId="{DF798E19-7275-4D93-AAAC-546383CACD27}" sibTransId="{C289B4CD-457E-4090-90B8-233C6023634F}"/>
    <dgm:cxn modelId="{B0A43D5A-8000-4F1A-ABC9-6AC057224B1F}" type="presOf" srcId="{51CF6E9F-02EA-4D35-8D8E-69DB1A6DC83A}" destId="{6F37ECF5-5A96-4A35-9096-71DBA3673D70}" srcOrd="0" destOrd="0" presId="urn:microsoft.com/office/officeart/2005/8/layout/radial6"/>
    <dgm:cxn modelId="{B6CA097F-41F6-4111-9E8E-56D6A1D6B2DB}" type="presOf" srcId="{060A4224-17E4-41FF-A30C-27CD70362454}" destId="{EDFDD087-8AD7-4880-ADD1-16690C964291}" srcOrd="0" destOrd="0" presId="urn:microsoft.com/office/officeart/2005/8/layout/radial6"/>
    <dgm:cxn modelId="{4C430A81-ED13-49B2-8365-C9EF007105D8}" srcId="{752B6E93-D355-49D9-891F-8238F61F2CF8}" destId="{7A687934-C574-481D-9A41-51C5F73F7E0E}" srcOrd="1" destOrd="0" parTransId="{D1A744B1-A074-423E-9DEC-C414421FBD6D}" sibTransId="{EC8BCD96-7C1C-4B28-9B28-B9F8707207E3}"/>
    <dgm:cxn modelId="{503FA48C-96B8-4EF0-A10E-9215EE6BF65E}" srcId="{752B6E93-D355-49D9-891F-8238F61F2CF8}" destId="{060A4224-17E4-41FF-A30C-27CD70362454}" srcOrd="2" destOrd="0" parTransId="{748F5BDD-D585-40DE-9F23-984B5CA764FB}" sibTransId="{7DD5EA64-5514-4D3D-95AF-68F0ED0B9DF8}"/>
    <dgm:cxn modelId="{12B292B6-7774-4D3D-A2E9-DEA5887C445A}" type="presOf" srcId="{7DD5EA64-5514-4D3D-95AF-68F0ED0B9DF8}" destId="{BCE807B8-0547-44FD-8A2B-2F820B198301}" srcOrd="0" destOrd="0" presId="urn:microsoft.com/office/officeart/2005/8/layout/radial6"/>
    <dgm:cxn modelId="{C14747D3-4AC6-45BC-A9D5-56C4554F39DB}" srcId="{752B6E93-D355-49D9-891F-8238F61F2CF8}" destId="{21FE8E3E-518A-4CCD-B6A8-7E7E6A121538}" srcOrd="4" destOrd="0" parTransId="{59237D81-80EE-47FE-A402-16688C9FC8EF}" sibTransId="{51CF6E9F-02EA-4D35-8D8E-69DB1A6DC83A}"/>
    <dgm:cxn modelId="{551201DD-7D4D-43CF-820C-AD527955F709}" type="presOf" srcId="{752B6E93-D355-49D9-891F-8238F61F2CF8}" destId="{83AD2FD7-67C7-4C0E-8DCF-3FF7510CDB85}" srcOrd="0" destOrd="0" presId="urn:microsoft.com/office/officeart/2005/8/layout/radial6"/>
    <dgm:cxn modelId="{B94720E4-D8FE-4531-A8A0-3B4BF905B408}" srcId="{752B6E93-D355-49D9-891F-8238F61F2CF8}" destId="{DB6E053D-AD9C-4CB4-9645-1BA5D70EAC9B}" srcOrd="3" destOrd="0" parTransId="{72A3B424-8B0F-4103-9E25-A8C7C04545A5}" sibTransId="{6B059139-CEDD-4B1F-A269-55E155C1277D}"/>
    <dgm:cxn modelId="{AE60A1F1-2D98-4FF1-925A-F15BD1DEBBC6}" type="presOf" srcId="{EC8BCD96-7C1C-4B28-9B28-B9F8707207E3}" destId="{8D663B5B-B17E-457E-B532-C08374DA56B6}" srcOrd="0" destOrd="0" presId="urn:microsoft.com/office/officeart/2005/8/layout/radial6"/>
    <dgm:cxn modelId="{9E3A61F6-34EF-46F1-B6F7-5C99F4FCFEB1}" srcId="{117222A3-0920-40E1-86D0-35ED5D58C613}" destId="{752B6E93-D355-49D9-891F-8238F61F2CF8}" srcOrd="0" destOrd="0" parTransId="{D1EA6A5F-809C-4B2B-9E3F-25F6C143A851}" sibTransId="{F5B64A80-38DE-498B-91FA-E08EBC4D374D}"/>
    <dgm:cxn modelId="{422B98F6-04C2-42E8-A953-DAB652D2C281}" type="presOf" srcId="{6B059139-CEDD-4B1F-A269-55E155C1277D}" destId="{257D443A-A232-4AA4-A103-D34B7003033A}" srcOrd="0" destOrd="0" presId="urn:microsoft.com/office/officeart/2005/8/layout/radial6"/>
    <dgm:cxn modelId="{E524F609-EBC9-46A5-8DD2-6BD1CE006AB6}" type="presParOf" srcId="{009EEF37-58D4-4052-989B-AD4DE9486923}" destId="{83AD2FD7-67C7-4C0E-8DCF-3FF7510CDB85}" srcOrd="0" destOrd="0" presId="urn:microsoft.com/office/officeart/2005/8/layout/radial6"/>
    <dgm:cxn modelId="{6B3B3FC5-414B-4582-9076-F9B7A3F5C397}" type="presParOf" srcId="{009EEF37-58D4-4052-989B-AD4DE9486923}" destId="{3240566B-44CE-4B2E-96E6-22848BAE3B30}" srcOrd="1" destOrd="0" presId="urn:microsoft.com/office/officeart/2005/8/layout/radial6"/>
    <dgm:cxn modelId="{CB126407-B9CB-4C40-A803-96532F3B0163}" type="presParOf" srcId="{009EEF37-58D4-4052-989B-AD4DE9486923}" destId="{55102CB1-5873-4710-A11E-9975E8CE512D}" srcOrd="2" destOrd="0" presId="urn:microsoft.com/office/officeart/2005/8/layout/radial6"/>
    <dgm:cxn modelId="{484C7E43-BE52-4C5C-9A31-945DC8D24241}" type="presParOf" srcId="{009EEF37-58D4-4052-989B-AD4DE9486923}" destId="{DC5AE73E-FAA5-4246-8EB3-36BF4CD37446}" srcOrd="3" destOrd="0" presId="urn:microsoft.com/office/officeart/2005/8/layout/radial6"/>
    <dgm:cxn modelId="{7112CF97-67BA-4581-87F2-B851226C9024}" type="presParOf" srcId="{009EEF37-58D4-4052-989B-AD4DE9486923}" destId="{6A99C3C2-BBD9-458F-B604-B78A8368034A}" srcOrd="4" destOrd="0" presId="urn:microsoft.com/office/officeart/2005/8/layout/radial6"/>
    <dgm:cxn modelId="{9BEE4137-90E9-4EBE-B215-40CA18DCAEB0}" type="presParOf" srcId="{009EEF37-58D4-4052-989B-AD4DE9486923}" destId="{38F751F3-0437-4404-BC40-E98BA821761B}" srcOrd="5" destOrd="0" presId="urn:microsoft.com/office/officeart/2005/8/layout/radial6"/>
    <dgm:cxn modelId="{973F4EFC-B67A-4999-B2BC-63114910CCA4}" type="presParOf" srcId="{009EEF37-58D4-4052-989B-AD4DE9486923}" destId="{8D663B5B-B17E-457E-B532-C08374DA56B6}" srcOrd="6" destOrd="0" presId="urn:microsoft.com/office/officeart/2005/8/layout/radial6"/>
    <dgm:cxn modelId="{C1324CE9-1B80-4F6D-AC16-5E37C4D30BD9}" type="presParOf" srcId="{009EEF37-58D4-4052-989B-AD4DE9486923}" destId="{EDFDD087-8AD7-4880-ADD1-16690C964291}" srcOrd="7" destOrd="0" presId="urn:microsoft.com/office/officeart/2005/8/layout/radial6"/>
    <dgm:cxn modelId="{26CDD790-67D3-455C-8927-18F84CBB128E}" type="presParOf" srcId="{009EEF37-58D4-4052-989B-AD4DE9486923}" destId="{B6D7D5D5-E99D-4464-92E6-B9057287B182}" srcOrd="8" destOrd="0" presId="urn:microsoft.com/office/officeart/2005/8/layout/radial6"/>
    <dgm:cxn modelId="{B0FBA42F-01E0-4393-9879-7365253517DB}" type="presParOf" srcId="{009EEF37-58D4-4052-989B-AD4DE9486923}" destId="{BCE807B8-0547-44FD-8A2B-2F820B198301}" srcOrd="9" destOrd="0" presId="urn:microsoft.com/office/officeart/2005/8/layout/radial6"/>
    <dgm:cxn modelId="{B0B14291-8F15-4D99-A01E-A5455509D875}" type="presParOf" srcId="{009EEF37-58D4-4052-989B-AD4DE9486923}" destId="{B7714C59-6B24-4809-B298-0CD1658C047A}" srcOrd="10" destOrd="0" presId="urn:microsoft.com/office/officeart/2005/8/layout/radial6"/>
    <dgm:cxn modelId="{B0D12BD1-F807-4B51-A434-D87C1C1BBD7A}" type="presParOf" srcId="{009EEF37-58D4-4052-989B-AD4DE9486923}" destId="{BCC08C8B-9188-4572-8FA4-1C82E57F7F5D}" srcOrd="11" destOrd="0" presId="urn:microsoft.com/office/officeart/2005/8/layout/radial6"/>
    <dgm:cxn modelId="{84EA91CB-3220-4D54-9B88-1569CDE3C1D5}" type="presParOf" srcId="{009EEF37-58D4-4052-989B-AD4DE9486923}" destId="{257D443A-A232-4AA4-A103-D34B7003033A}" srcOrd="12" destOrd="0" presId="urn:microsoft.com/office/officeart/2005/8/layout/radial6"/>
    <dgm:cxn modelId="{61A4D89B-D703-49A3-857E-F8CDE9DF7EFF}" type="presParOf" srcId="{009EEF37-58D4-4052-989B-AD4DE9486923}" destId="{9C61D85E-6113-4AC4-9113-26573C681AA3}" srcOrd="13" destOrd="0" presId="urn:microsoft.com/office/officeart/2005/8/layout/radial6"/>
    <dgm:cxn modelId="{2DDED90D-78BB-423B-B837-82CD0E568262}" type="presParOf" srcId="{009EEF37-58D4-4052-989B-AD4DE9486923}" destId="{23D2864C-84A2-43CB-A3DC-486A19594710}" srcOrd="14" destOrd="0" presId="urn:microsoft.com/office/officeart/2005/8/layout/radial6"/>
    <dgm:cxn modelId="{03576356-F754-4DD0-84AE-22B9C2E25C7C}" type="presParOf" srcId="{009EEF37-58D4-4052-989B-AD4DE9486923}" destId="{6F37ECF5-5A96-4A35-9096-71DBA3673D70}" srcOrd="15"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37ECF5-5A96-4A35-9096-71DBA3673D70}">
      <dsp:nvSpPr>
        <dsp:cNvPr id="0" name=""/>
        <dsp:cNvSpPr/>
      </dsp:nvSpPr>
      <dsp:spPr>
        <a:xfrm>
          <a:off x="3495129" y="436126"/>
          <a:ext cx="2915740" cy="2915740"/>
        </a:xfrm>
        <a:prstGeom prst="blockArc">
          <a:avLst>
            <a:gd name="adj1" fmla="val 11880000"/>
            <a:gd name="adj2" fmla="val 16200000"/>
            <a:gd name="adj3" fmla="val 4632"/>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57D443A-A232-4AA4-A103-D34B7003033A}">
      <dsp:nvSpPr>
        <dsp:cNvPr id="0" name=""/>
        <dsp:cNvSpPr/>
      </dsp:nvSpPr>
      <dsp:spPr>
        <a:xfrm>
          <a:off x="3495129" y="436126"/>
          <a:ext cx="2915740" cy="2915740"/>
        </a:xfrm>
        <a:prstGeom prst="blockArc">
          <a:avLst>
            <a:gd name="adj1" fmla="val 7560000"/>
            <a:gd name="adj2" fmla="val 11880000"/>
            <a:gd name="adj3" fmla="val 4632"/>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CE807B8-0547-44FD-8A2B-2F820B198301}">
      <dsp:nvSpPr>
        <dsp:cNvPr id="0" name=""/>
        <dsp:cNvSpPr/>
      </dsp:nvSpPr>
      <dsp:spPr>
        <a:xfrm>
          <a:off x="3495129" y="436126"/>
          <a:ext cx="2915740" cy="2915740"/>
        </a:xfrm>
        <a:prstGeom prst="blockArc">
          <a:avLst>
            <a:gd name="adj1" fmla="val 3240000"/>
            <a:gd name="adj2" fmla="val 7560000"/>
            <a:gd name="adj3" fmla="val 4632"/>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D663B5B-B17E-457E-B532-C08374DA56B6}">
      <dsp:nvSpPr>
        <dsp:cNvPr id="0" name=""/>
        <dsp:cNvSpPr/>
      </dsp:nvSpPr>
      <dsp:spPr>
        <a:xfrm>
          <a:off x="3495129" y="436126"/>
          <a:ext cx="2915740" cy="2915740"/>
        </a:xfrm>
        <a:prstGeom prst="blockArc">
          <a:avLst>
            <a:gd name="adj1" fmla="val 20520000"/>
            <a:gd name="adj2" fmla="val 3240000"/>
            <a:gd name="adj3" fmla="val 4632"/>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C5AE73E-FAA5-4246-8EB3-36BF4CD37446}">
      <dsp:nvSpPr>
        <dsp:cNvPr id="0" name=""/>
        <dsp:cNvSpPr/>
      </dsp:nvSpPr>
      <dsp:spPr>
        <a:xfrm>
          <a:off x="3495129" y="436126"/>
          <a:ext cx="2915740" cy="2915740"/>
        </a:xfrm>
        <a:prstGeom prst="blockArc">
          <a:avLst>
            <a:gd name="adj1" fmla="val 16200000"/>
            <a:gd name="adj2" fmla="val 20520000"/>
            <a:gd name="adj3" fmla="val 4632"/>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AD2FD7-67C7-4C0E-8DCF-3FF7510CDB85}">
      <dsp:nvSpPr>
        <dsp:cNvPr id="0" name=""/>
        <dsp:cNvSpPr/>
      </dsp:nvSpPr>
      <dsp:spPr>
        <a:xfrm>
          <a:off x="4283087" y="1224084"/>
          <a:ext cx="1339825" cy="1339825"/>
        </a:xfrm>
        <a:prstGeom prst="ellipse">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zh-CN" altLang="en-US" sz="2300" kern="1200" dirty="0"/>
            <a:t>课程辅助系统</a:t>
          </a:r>
        </a:p>
      </dsp:txBody>
      <dsp:txXfrm>
        <a:off x="4479300" y="1420297"/>
        <a:ext cx="947399" cy="947399"/>
      </dsp:txXfrm>
    </dsp:sp>
    <dsp:sp modelId="{3240566B-44CE-4B2E-96E6-22848BAE3B30}">
      <dsp:nvSpPr>
        <dsp:cNvPr id="0" name=""/>
        <dsp:cNvSpPr/>
      </dsp:nvSpPr>
      <dsp:spPr>
        <a:xfrm>
          <a:off x="4484061" y="951"/>
          <a:ext cx="937877" cy="937877"/>
        </a:xfrm>
        <a:prstGeom prst="ellipse">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课程管理系统</a:t>
          </a:r>
        </a:p>
      </dsp:txBody>
      <dsp:txXfrm>
        <a:off x="4621410" y="138300"/>
        <a:ext cx="663179" cy="663179"/>
      </dsp:txXfrm>
    </dsp:sp>
    <dsp:sp modelId="{6A99C3C2-BBD9-458F-B604-B78A8368034A}">
      <dsp:nvSpPr>
        <dsp:cNvPr id="0" name=""/>
        <dsp:cNvSpPr/>
      </dsp:nvSpPr>
      <dsp:spPr>
        <a:xfrm>
          <a:off x="5838467" y="984985"/>
          <a:ext cx="937877" cy="937877"/>
        </a:xfrm>
        <a:prstGeom prst="ellipse">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课外管理系统</a:t>
          </a:r>
        </a:p>
      </dsp:txBody>
      <dsp:txXfrm>
        <a:off x="5975816" y="1122334"/>
        <a:ext cx="663179" cy="663179"/>
      </dsp:txXfrm>
    </dsp:sp>
    <dsp:sp modelId="{EDFDD087-8AD7-4880-ADD1-16690C964291}">
      <dsp:nvSpPr>
        <dsp:cNvPr id="0" name=""/>
        <dsp:cNvSpPr/>
      </dsp:nvSpPr>
      <dsp:spPr>
        <a:xfrm>
          <a:off x="5321130" y="2577185"/>
          <a:ext cx="937877" cy="937877"/>
        </a:xfrm>
        <a:prstGeom prst="ellipse">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导航系统</a:t>
          </a:r>
        </a:p>
      </dsp:txBody>
      <dsp:txXfrm>
        <a:off x="5458479" y="2714534"/>
        <a:ext cx="663179" cy="663179"/>
      </dsp:txXfrm>
    </dsp:sp>
    <dsp:sp modelId="{B7714C59-6B24-4809-B298-0CD1658C047A}">
      <dsp:nvSpPr>
        <dsp:cNvPr id="0" name=""/>
        <dsp:cNvSpPr/>
      </dsp:nvSpPr>
      <dsp:spPr>
        <a:xfrm>
          <a:off x="3646992" y="2577185"/>
          <a:ext cx="937877" cy="937877"/>
        </a:xfrm>
        <a:prstGeom prst="ellipse">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模拟时钟</a:t>
          </a:r>
        </a:p>
      </dsp:txBody>
      <dsp:txXfrm>
        <a:off x="3784341" y="2714534"/>
        <a:ext cx="663179" cy="663179"/>
      </dsp:txXfrm>
    </dsp:sp>
    <dsp:sp modelId="{9C61D85E-6113-4AC4-9113-26573C681AA3}">
      <dsp:nvSpPr>
        <dsp:cNvPr id="0" name=""/>
        <dsp:cNvSpPr/>
      </dsp:nvSpPr>
      <dsp:spPr>
        <a:xfrm>
          <a:off x="3129655" y="984985"/>
          <a:ext cx="937877" cy="937877"/>
        </a:xfrm>
        <a:prstGeom prst="ellipse">
          <a:avLst/>
        </a:prstGeom>
        <a:solidFill>
          <a:schemeClr val="dk2">
            <a:hueOff val="0"/>
            <a:satOff val="0"/>
            <a:lumOff val="0"/>
            <a:alphaOff val="0"/>
          </a:schemeClr>
        </a:solidFill>
        <a:ln w="15875" cap="flat" cmpd="sng"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t>日志功能</a:t>
          </a:r>
        </a:p>
      </dsp:txBody>
      <dsp:txXfrm>
        <a:off x="3267004" y="1122334"/>
        <a:ext cx="663179" cy="663179"/>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zh-CN" altLang="en-US"/>
              <a:t>单击此处编辑母版标题样式</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B5A7803D-5BB4-476E-A2EC-29B49616D299}" type="datetimeFigureOut">
              <a:rPr lang="zh-CN" altLang="en-US" smtClean="0"/>
              <a:t>2022/6/15</a:t>
            </a:fld>
            <a:endParaRPr lang="zh-CN" altLang="en-US"/>
          </a:p>
        </p:txBody>
      </p:sp>
      <p:sp>
        <p:nvSpPr>
          <p:cNvPr id="5" name="Footer Placeholder 4"/>
          <p:cNvSpPr>
            <a:spLocks noGrp="1"/>
          </p:cNvSpPr>
          <p:nvPr>
            <p:ph type="ftr" sz="quarter" idx="11"/>
          </p:nvPr>
        </p:nvSpPr>
        <p:spPr>
          <a:xfrm>
            <a:off x="1876424" y="5410201"/>
            <a:ext cx="5124886" cy="365125"/>
          </a:xfrm>
        </p:spPr>
        <p:txBody>
          <a:bodyPr/>
          <a:lstStyle/>
          <a:p>
            <a:endParaRPr lang="zh-CN" altLang="en-US"/>
          </a:p>
        </p:txBody>
      </p:sp>
      <p:sp>
        <p:nvSpPr>
          <p:cNvPr id="6" name="Slide Number Placeholder 5"/>
          <p:cNvSpPr>
            <a:spLocks noGrp="1"/>
          </p:cNvSpPr>
          <p:nvPr>
            <p:ph type="sldNum" sz="quarter" idx="12"/>
          </p:nvPr>
        </p:nvSpPr>
        <p:spPr>
          <a:xfrm>
            <a:off x="9896911" y="5410199"/>
            <a:ext cx="771089" cy="365125"/>
          </a:xfrm>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2664088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zh-CN" altLang="en-US"/>
              <a:t>单击图标添加图片</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2940376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13074225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zh-CN" altLang="en-US"/>
              <a:t>单击此处编辑母版标题样式</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E2786C-EDD7-4F05-A3A8-7C3936EAA864}" type="slidenum">
              <a:rPr lang="zh-CN" altLang="en-US" smtClean="0"/>
              <a:t>‹#›</a:t>
            </a:fld>
            <a:endParaRPr lang="zh-CN" alt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0706363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37550570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zh-CN" altLang="en-US"/>
              <a:t>单击此处编辑母版标题样式</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3" name="Date Placeholder 2"/>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17784268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zh-CN" altLang="en-US"/>
              <a:t>单击此处编辑母版标题样式</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zh-CN" altLang="en-US"/>
              <a:t>单击图标添加图片</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zh-CN" altLang="en-US"/>
              <a:t>单击图标添加图片</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zh-CN" altLang="en-US"/>
              <a:t>单击图标添加图片</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3" name="Date Placeholder 2"/>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3210269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20442556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1569019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1069541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86484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1170819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141410" y="3073397"/>
            <a:ext cx="4878391" cy="271780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3073397"/>
            <a:ext cx="4875210" cy="271780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3556410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1257707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2358318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3595273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5A7803D-5BB4-476E-A2EC-29B49616D299}" type="datetimeFigureOut">
              <a:rPr lang="zh-CN" altLang="en-US" smtClean="0"/>
              <a:t>2022/6/15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663555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5A7803D-5BB4-476E-A2EC-29B49616D299}" type="datetimeFigureOut">
              <a:rPr lang="zh-CN" altLang="en-US" smtClean="0"/>
              <a:t>2022/6/15</a:t>
            </a:fld>
            <a:endParaRPr lang="zh-CN" alt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EE2786C-EDD7-4F05-A3A8-7C3936EAA864}" type="slidenum">
              <a:rPr lang="zh-CN" altLang="en-US" smtClean="0"/>
              <a:t>‹#›</a:t>
            </a:fld>
            <a:endParaRPr lang="zh-CN" altLang="en-US"/>
          </a:p>
        </p:txBody>
      </p:sp>
    </p:spTree>
    <p:extLst>
      <p:ext uri="{BB962C8B-B14F-4D97-AF65-F5344CB8AC3E}">
        <p14:creationId xmlns:p14="http://schemas.microsoft.com/office/powerpoint/2010/main" val="100916300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24.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C86495-6969-883F-449F-551FEE372400}"/>
              </a:ext>
            </a:extLst>
          </p:cNvPr>
          <p:cNvSpPr>
            <a:spLocks noGrp="1"/>
          </p:cNvSpPr>
          <p:nvPr>
            <p:ph type="ctrTitle"/>
          </p:nvPr>
        </p:nvSpPr>
        <p:spPr/>
        <p:txBody>
          <a:bodyPr/>
          <a:lstStyle/>
          <a:p>
            <a:pPr algn="ctr"/>
            <a:r>
              <a:rPr lang="zh-CN" altLang="en-US" dirty="0"/>
              <a:t>课程辅助系统（命令行版</a:t>
            </a:r>
            <a:r>
              <a:rPr lang="en-US" altLang="zh-CN" dirty="0"/>
              <a:t>+</a:t>
            </a:r>
            <a:r>
              <a:rPr lang="zh-CN" altLang="en-US" dirty="0"/>
              <a:t>桌面应用版）验收报告</a:t>
            </a:r>
          </a:p>
        </p:txBody>
      </p:sp>
      <p:sp>
        <p:nvSpPr>
          <p:cNvPr id="3" name="副标题 2">
            <a:extLst>
              <a:ext uri="{FF2B5EF4-FFF2-40B4-BE49-F238E27FC236}">
                <a16:creationId xmlns:a16="http://schemas.microsoft.com/office/drawing/2014/main" id="{2A815B59-0014-B342-8AC4-CCDE41DA5B10}"/>
              </a:ext>
            </a:extLst>
          </p:cNvPr>
          <p:cNvSpPr>
            <a:spLocks noGrp="1"/>
          </p:cNvSpPr>
          <p:nvPr>
            <p:ph type="subTitle" idx="1"/>
          </p:nvPr>
        </p:nvSpPr>
        <p:spPr/>
        <p:txBody>
          <a:bodyPr/>
          <a:lstStyle/>
          <a:p>
            <a:pPr algn="r"/>
            <a:r>
              <a:rPr lang="en-US" altLang="zh-CN" dirty="0"/>
              <a:t>By </a:t>
            </a:r>
            <a:r>
              <a:rPr lang="zh-CN" altLang="en-US" dirty="0"/>
              <a:t>王祥龙 刘亮 彭毅林</a:t>
            </a:r>
          </a:p>
        </p:txBody>
      </p:sp>
    </p:spTree>
    <p:extLst>
      <p:ext uri="{BB962C8B-B14F-4D97-AF65-F5344CB8AC3E}">
        <p14:creationId xmlns:p14="http://schemas.microsoft.com/office/powerpoint/2010/main" val="31477733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AEE8E6-0DE9-EFDA-5946-B455DEFD6485}"/>
              </a:ext>
            </a:extLst>
          </p:cNvPr>
          <p:cNvSpPr>
            <a:spLocks noGrp="1"/>
          </p:cNvSpPr>
          <p:nvPr>
            <p:ph type="title"/>
          </p:nvPr>
        </p:nvSpPr>
        <p:spPr/>
        <p:txBody>
          <a:bodyPr/>
          <a:lstStyle/>
          <a:p>
            <a:r>
              <a:rPr lang="zh-CN" altLang="en-US" dirty="0"/>
              <a:t>一些小遗憾</a:t>
            </a:r>
          </a:p>
        </p:txBody>
      </p:sp>
      <p:sp>
        <p:nvSpPr>
          <p:cNvPr id="3" name="内容占位符 2">
            <a:extLst>
              <a:ext uri="{FF2B5EF4-FFF2-40B4-BE49-F238E27FC236}">
                <a16:creationId xmlns:a16="http://schemas.microsoft.com/office/drawing/2014/main" id="{3FD3A003-5B9E-A0B8-3E62-A76460E63229}"/>
              </a:ext>
            </a:extLst>
          </p:cNvPr>
          <p:cNvSpPr>
            <a:spLocks noGrp="1"/>
          </p:cNvSpPr>
          <p:nvPr>
            <p:ph idx="1"/>
          </p:nvPr>
        </p:nvSpPr>
        <p:spPr>
          <a:xfrm>
            <a:off x="1141413" y="2330689"/>
            <a:ext cx="4681871" cy="3460512"/>
          </a:xfrm>
        </p:spPr>
        <p:txBody>
          <a:bodyPr>
            <a:normAutofit lnSpcReduction="10000"/>
          </a:bodyPr>
          <a:lstStyle/>
          <a:p>
            <a:r>
              <a:rPr lang="zh-CN" altLang="en-US" dirty="0"/>
              <a:t>由于</a:t>
            </a:r>
            <a:r>
              <a:rPr lang="en-US" altLang="zh-CN" dirty="0"/>
              <a:t>QT</a:t>
            </a:r>
            <a:r>
              <a:rPr lang="zh-CN" altLang="en-US" dirty="0"/>
              <a:t>版本在后半期才开始尝试，时间紧迫，导致</a:t>
            </a:r>
            <a:r>
              <a:rPr lang="en-US" altLang="zh-CN" dirty="0" err="1"/>
              <a:t>ui</a:t>
            </a:r>
            <a:r>
              <a:rPr lang="zh-CN" altLang="en-US" dirty="0"/>
              <a:t>美观程度有待改进，也因为线上沟通不便，还有一些本可以做到模块相互联系的功能出现了接口不匹配而难以实现。</a:t>
            </a:r>
            <a:endParaRPr lang="en-US" altLang="zh-CN" dirty="0"/>
          </a:p>
          <a:p>
            <a:r>
              <a:rPr lang="zh-CN" altLang="en-US" strike="sngStrike" dirty="0">
                <a:solidFill>
                  <a:srgbClr val="FF0000"/>
                </a:solidFill>
              </a:rPr>
              <a:t>最坑的是</a:t>
            </a:r>
            <a:r>
              <a:rPr lang="en-US" altLang="zh-CN" strike="sngStrike" dirty="0">
                <a:solidFill>
                  <a:srgbClr val="FF0000"/>
                </a:solidFill>
              </a:rPr>
              <a:t>wxl</a:t>
            </a:r>
            <a:r>
              <a:rPr lang="zh-CN" altLang="en-US" strike="sngStrike" dirty="0">
                <a:solidFill>
                  <a:srgbClr val="FF0000"/>
                </a:solidFill>
              </a:rPr>
              <a:t>和</a:t>
            </a:r>
            <a:r>
              <a:rPr lang="en-US" altLang="zh-CN" strike="sngStrike" dirty="0">
                <a:solidFill>
                  <a:srgbClr val="FF0000"/>
                </a:solidFill>
              </a:rPr>
              <a:t>ll</a:t>
            </a:r>
            <a:r>
              <a:rPr lang="zh-CN" altLang="en-US" strike="sngStrike" dirty="0">
                <a:solidFill>
                  <a:srgbClr val="FF0000"/>
                </a:solidFill>
              </a:rPr>
              <a:t>的</a:t>
            </a:r>
            <a:r>
              <a:rPr lang="en-US" altLang="zh-CN" strike="sngStrike" dirty="0">
                <a:solidFill>
                  <a:srgbClr val="FF0000"/>
                </a:solidFill>
              </a:rPr>
              <a:t>GUI</a:t>
            </a:r>
            <a:r>
              <a:rPr lang="zh-CN" altLang="en-US" strike="sngStrike" dirty="0">
                <a:solidFill>
                  <a:srgbClr val="FF0000"/>
                </a:solidFill>
              </a:rPr>
              <a:t>不支持中文</a:t>
            </a:r>
            <a:endParaRPr lang="zh-CN" altLang="en-US" strike="sngStrike" dirty="0"/>
          </a:p>
        </p:txBody>
      </p:sp>
      <p:pic>
        <p:nvPicPr>
          <p:cNvPr id="6" name="图片 5">
            <a:extLst>
              <a:ext uri="{FF2B5EF4-FFF2-40B4-BE49-F238E27FC236}">
                <a16:creationId xmlns:a16="http://schemas.microsoft.com/office/drawing/2014/main" id="{8265A8BB-E0E8-9763-B636-388A46E33293}"/>
              </a:ext>
            </a:extLst>
          </p:cNvPr>
          <p:cNvPicPr>
            <a:picLocks noChangeAspect="1"/>
          </p:cNvPicPr>
          <p:nvPr/>
        </p:nvPicPr>
        <p:blipFill>
          <a:blip r:embed="rId2"/>
          <a:stretch>
            <a:fillRect/>
          </a:stretch>
        </p:blipFill>
        <p:spPr>
          <a:xfrm>
            <a:off x="6568800" y="1786358"/>
            <a:ext cx="5265361" cy="4004843"/>
          </a:xfrm>
          <a:prstGeom prst="rect">
            <a:avLst/>
          </a:prstGeom>
        </p:spPr>
      </p:pic>
    </p:spTree>
    <p:extLst>
      <p:ext uri="{BB962C8B-B14F-4D97-AF65-F5344CB8AC3E}">
        <p14:creationId xmlns:p14="http://schemas.microsoft.com/office/powerpoint/2010/main" val="3052135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111904-BF62-B5EA-F018-207FCD02201D}"/>
              </a:ext>
            </a:extLst>
          </p:cNvPr>
          <p:cNvSpPr>
            <a:spLocks noGrp="1"/>
          </p:cNvSpPr>
          <p:nvPr>
            <p:ph type="title"/>
          </p:nvPr>
        </p:nvSpPr>
        <p:spPr>
          <a:xfrm>
            <a:off x="1143001" y="2689715"/>
            <a:ext cx="9905998" cy="1478570"/>
          </a:xfrm>
        </p:spPr>
        <p:txBody>
          <a:bodyPr/>
          <a:lstStyle/>
          <a:p>
            <a:pPr algn="ctr"/>
            <a:r>
              <a:rPr lang="zh-CN" altLang="en-US" dirty="0"/>
              <a:t>功能详细阐述</a:t>
            </a:r>
          </a:p>
        </p:txBody>
      </p:sp>
    </p:spTree>
    <p:extLst>
      <p:ext uri="{BB962C8B-B14F-4D97-AF65-F5344CB8AC3E}">
        <p14:creationId xmlns:p14="http://schemas.microsoft.com/office/powerpoint/2010/main" val="3459741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F8BFA8-9FDF-2AF6-48B8-903D6C05AD09}"/>
              </a:ext>
            </a:extLst>
          </p:cNvPr>
          <p:cNvSpPr>
            <a:spLocks noGrp="1"/>
          </p:cNvSpPr>
          <p:nvPr>
            <p:ph type="title"/>
          </p:nvPr>
        </p:nvSpPr>
        <p:spPr/>
        <p:txBody>
          <a:bodyPr/>
          <a:lstStyle/>
          <a:p>
            <a:r>
              <a:rPr lang="zh-CN" altLang="en-US" dirty="0"/>
              <a:t>核心数据结构：压缩及解压缩算法的哈夫曼树</a:t>
            </a:r>
          </a:p>
        </p:txBody>
      </p:sp>
      <p:pic>
        <p:nvPicPr>
          <p:cNvPr id="5" name="内容占位符 4">
            <a:extLst>
              <a:ext uri="{FF2B5EF4-FFF2-40B4-BE49-F238E27FC236}">
                <a16:creationId xmlns:a16="http://schemas.microsoft.com/office/drawing/2014/main" id="{53202498-7774-830A-3616-255B5207753B}"/>
              </a:ext>
            </a:extLst>
          </p:cNvPr>
          <p:cNvPicPr>
            <a:picLocks noGrp="1" noChangeAspect="1"/>
          </p:cNvPicPr>
          <p:nvPr>
            <p:ph idx="1"/>
          </p:nvPr>
        </p:nvPicPr>
        <p:blipFill>
          <a:blip r:embed="rId2"/>
          <a:stretch>
            <a:fillRect/>
          </a:stretch>
        </p:blipFill>
        <p:spPr>
          <a:xfrm>
            <a:off x="910241" y="2228788"/>
            <a:ext cx="3391074" cy="2400423"/>
          </a:xfrm>
        </p:spPr>
      </p:pic>
      <p:sp>
        <p:nvSpPr>
          <p:cNvPr id="6" name="文本框 5">
            <a:extLst>
              <a:ext uri="{FF2B5EF4-FFF2-40B4-BE49-F238E27FC236}">
                <a16:creationId xmlns:a16="http://schemas.microsoft.com/office/drawing/2014/main" id="{BA5166CF-2816-433B-DD86-F73CF874971C}"/>
              </a:ext>
            </a:extLst>
          </p:cNvPr>
          <p:cNvSpPr txBox="1"/>
          <p:nvPr/>
        </p:nvSpPr>
        <p:spPr>
          <a:xfrm>
            <a:off x="5426765" y="2459503"/>
            <a:ext cx="4532243" cy="1938992"/>
          </a:xfrm>
          <a:prstGeom prst="rect">
            <a:avLst/>
          </a:prstGeom>
          <a:noFill/>
        </p:spPr>
        <p:txBody>
          <a:bodyPr wrap="square" rtlCol="0">
            <a:spAutoFit/>
          </a:bodyPr>
          <a:lstStyle/>
          <a:p>
            <a:r>
              <a:rPr lang="en-US" altLang="zh-CN" sz="2400" dirty="0"/>
              <a:t>HTNODE:</a:t>
            </a:r>
            <a:r>
              <a:rPr lang="zh-CN" altLang="en-US" sz="2400" dirty="0"/>
              <a:t>创建哈夫曼树及码表时需要用到</a:t>
            </a:r>
            <a:endParaRPr lang="en-US" altLang="zh-CN" sz="2400" dirty="0"/>
          </a:p>
          <a:p>
            <a:r>
              <a:rPr lang="en-US" altLang="zh-CN" sz="2400" dirty="0"/>
              <a:t>TREENODE:</a:t>
            </a:r>
            <a:r>
              <a:rPr lang="zh-CN" altLang="en-US" sz="2400" dirty="0"/>
              <a:t>只需后面</a:t>
            </a:r>
            <a:r>
              <a:rPr lang="en-US" altLang="zh-CN" sz="2400" dirty="0"/>
              <a:t>N-1</a:t>
            </a:r>
            <a:r>
              <a:rPr lang="zh-CN" altLang="en-US" sz="2400" dirty="0"/>
              <a:t>个节点的左右孩子信息即可还原整个哈夫曼树</a:t>
            </a:r>
          </a:p>
        </p:txBody>
      </p:sp>
    </p:spTree>
    <p:extLst>
      <p:ext uri="{BB962C8B-B14F-4D97-AF65-F5344CB8AC3E}">
        <p14:creationId xmlns:p14="http://schemas.microsoft.com/office/powerpoint/2010/main" val="37750390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024B6F-D8D1-3814-1B7A-FDB05B2EC6B2}"/>
              </a:ext>
            </a:extLst>
          </p:cNvPr>
          <p:cNvSpPr>
            <a:spLocks noGrp="1"/>
          </p:cNvSpPr>
          <p:nvPr>
            <p:ph type="title"/>
          </p:nvPr>
        </p:nvSpPr>
        <p:spPr/>
        <p:txBody>
          <a:bodyPr/>
          <a:lstStyle/>
          <a:p>
            <a:r>
              <a:rPr lang="zh-CN" altLang="en-US" dirty="0"/>
              <a:t>编码：创建哈夫曼树</a:t>
            </a:r>
          </a:p>
        </p:txBody>
      </p:sp>
      <p:sp>
        <p:nvSpPr>
          <p:cNvPr id="3" name="内容占位符 2">
            <a:extLst>
              <a:ext uri="{FF2B5EF4-FFF2-40B4-BE49-F238E27FC236}">
                <a16:creationId xmlns:a16="http://schemas.microsoft.com/office/drawing/2014/main" id="{E8D7C112-CBED-26B4-8630-7199433596F4}"/>
              </a:ext>
            </a:extLst>
          </p:cNvPr>
          <p:cNvSpPr>
            <a:spLocks noGrp="1"/>
          </p:cNvSpPr>
          <p:nvPr>
            <p:ph idx="1"/>
          </p:nvPr>
        </p:nvSpPr>
        <p:spPr>
          <a:xfrm>
            <a:off x="1141412" y="2249486"/>
            <a:ext cx="9905999" cy="4061861"/>
          </a:xfrm>
        </p:spPr>
        <p:txBody>
          <a:bodyPr>
            <a:normAutofit fontScale="25000" lnSpcReduction="20000"/>
          </a:bodyPr>
          <a:lstStyle/>
          <a:p>
            <a:pPr>
              <a:buFont typeface="Wingdings" panose="05000000000000000000" pitchFamily="2" charset="2"/>
              <a:buNone/>
            </a:pPr>
            <a:r>
              <a:rPr lang="en-US" altLang="zh-CN" sz="8000" dirty="0"/>
              <a:t>1)</a:t>
            </a:r>
            <a:r>
              <a:rPr lang="zh-CN" altLang="en-US" sz="8000" dirty="0"/>
              <a:t>初始化</a:t>
            </a:r>
            <a:r>
              <a:rPr lang="en-US" altLang="zh-CN" sz="8000" dirty="0" err="1"/>
              <a:t>ht</a:t>
            </a:r>
            <a:r>
              <a:rPr lang="en-US" altLang="zh-CN" sz="8000" dirty="0"/>
              <a:t>[</a:t>
            </a:r>
            <a:r>
              <a:rPr lang="en-US" altLang="zh-CN" sz="8000" dirty="0" err="1"/>
              <a:t>i</a:t>
            </a:r>
            <a:r>
              <a:rPr lang="en-US" altLang="zh-CN" sz="8000" dirty="0"/>
              <a:t>]</a:t>
            </a:r>
            <a:r>
              <a:rPr lang="zh-CN" altLang="en-US" sz="8000" dirty="0"/>
              <a:t>：</a:t>
            </a:r>
          </a:p>
          <a:p>
            <a:pPr>
              <a:buFont typeface="Wingdings" panose="05000000000000000000" pitchFamily="2" charset="2"/>
              <a:buNone/>
            </a:pPr>
            <a:r>
              <a:rPr lang="zh-CN" altLang="en-US" sz="8000" dirty="0"/>
              <a:t> </a:t>
            </a:r>
            <a:r>
              <a:rPr lang="en-US" altLang="zh-CN" sz="8000" dirty="0" err="1"/>
              <a:t>ht</a:t>
            </a:r>
            <a:r>
              <a:rPr lang="en-US" altLang="zh-CN" sz="8000" dirty="0"/>
              <a:t>[</a:t>
            </a:r>
            <a:r>
              <a:rPr lang="en-US" altLang="zh-CN" sz="8000" dirty="0" err="1"/>
              <a:t>i</a:t>
            </a:r>
            <a:r>
              <a:rPr lang="en-US" altLang="zh-CN" sz="8000" dirty="0"/>
              <a:t>].weight=0, </a:t>
            </a:r>
            <a:r>
              <a:rPr lang="en-US" altLang="zh-CN" sz="8000" dirty="0" err="1"/>
              <a:t>ht</a:t>
            </a:r>
            <a:r>
              <a:rPr lang="en-US" altLang="zh-CN" sz="8000" dirty="0"/>
              <a:t>[</a:t>
            </a:r>
            <a:r>
              <a:rPr lang="en-US" altLang="zh-CN" sz="8000" dirty="0" err="1"/>
              <a:t>i</a:t>
            </a:r>
            <a:r>
              <a:rPr lang="en-US" altLang="zh-CN" sz="8000" dirty="0"/>
              <a:t>].</a:t>
            </a:r>
            <a:r>
              <a:rPr lang="en-US" altLang="zh-CN" sz="8000" dirty="0" err="1"/>
              <a:t>lch</a:t>
            </a:r>
            <a:r>
              <a:rPr lang="en-US" altLang="zh-CN" sz="8000" dirty="0"/>
              <a:t>= </a:t>
            </a:r>
            <a:r>
              <a:rPr lang="en-US" altLang="zh-CN" sz="8000" dirty="0" err="1"/>
              <a:t>ht</a:t>
            </a:r>
            <a:r>
              <a:rPr lang="en-US" altLang="zh-CN" sz="8000" dirty="0"/>
              <a:t>[</a:t>
            </a:r>
            <a:r>
              <a:rPr lang="en-US" altLang="zh-CN" sz="8000" dirty="0" err="1"/>
              <a:t>i</a:t>
            </a:r>
            <a:r>
              <a:rPr lang="en-US" altLang="zh-CN" sz="8000" dirty="0"/>
              <a:t>].</a:t>
            </a:r>
            <a:r>
              <a:rPr lang="en-US" altLang="zh-CN" sz="8000" dirty="0" err="1"/>
              <a:t>rch</a:t>
            </a:r>
            <a:r>
              <a:rPr lang="en-US" altLang="zh-CN" sz="8000" dirty="0"/>
              <a:t>= </a:t>
            </a:r>
            <a:r>
              <a:rPr lang="en-US" altLang="zh-CN" sz="8000" dirty="0" err="1"/>
              <a:t>ht</a:t>
            </a:r>
            <a:r>
              <a:rPr lang="en-US" altLang="zh-CN" sz="8000" dirty="0"/>
              <a:t>[</a:t>
            </a:r>
            <a:r>
              <a:rPr lang="en-US" altLang="zh-CN" sz="8000" dirty="0" err="1"/>
              <a:t>i</a:t>
            </a:r>
            <a:r>
              <a:rPr lang="en-US" altLang="zh-CN" sz="8000" dirty="0"/>
              <a:t>].parent=0</a:t>
            </a:r>
          </a:p>
          <a:p>
            <a:pPr>
              <a:buFont typeface="Wingdings" panose="05000000000000000000" pitchFamily="2" charset="2"/>
              <a:buNone/>
            </a:pPr>
            <a:r>
              <a:rPr lang="en-US" altLang="zh-CN" sz="8000" dirty="0"/>
              <a:t>2)</a:t>
            </a:r>
            <a:r>
              <a:rPr lang="zh-CN" altLang="en-US" sz="8000" dirty="0"/>
              <a:t>输入初始</a:t>
            </a:r>
            <a:r>
              <a:rPr lang="en-US" altLang="zh-CN" sz="8000" dirty="0"/>
              <a:t>n</a:t>
            </a:r>
            <a:r>
              <a:rPr lang="zh-CN" altLang="en-US" sz="8000" dirty="0"/>
              <a:t>个叶子结点：置</a:t>
            </a:r>
            <a:r>
              <a:rPr lang="en-US" altLang="zh-CN" sz="8000" dirty="0" err="1"/>
              <a:t>ht</a:t>
            </a:r>
            <a:r>
              <a:rPr lang="en-US" altLang="zh-CN" sz="8000" dirty="0"/>
              <a:t>[1..n].weight</a:t>
            </a:r>
            <a:r>
              <a:rPr lang="zh-CN" altLang="en-US" sz="8000" dirty="0"/>
              <a:t>值</a:t>
            </a:r>
          </a:p>
          <a:p>
            <a:pPr>
              <a:buFont typeface="Wingdings" panose="05000000000000000000" pitchFamily="2" charset="2"/>
              <a:buNone/>
            </a:pPr>
            <a:r>
              <a:rPr lang="en-US" altLang="zh-CN" sz="8000" dirty="0"/>
              <a:t>3)</a:t>
            </a:r>
            <a:r>
              <a:rPr lang="zh-CN" altLang="en-US" sz="8000" dirty="0"/>
              <a:t>进行以下</a:t>
            </a:r>
            <a:r>
              <a:rPr lang="en-US" altLang="zh-CN" sz="8000" dirty="0"/>
              <a:t>n-1</a:t>
            </a:r>
            <a:r>
              <a:rPr lang="zh-CN" altLang="en-US" sz="8000" dirty="0"/>
              <a:t>次合并，依次产生</a:t>
            </a:r>
            <a:r>
              <a:rPr lang="en-US" altLang="zh-CN" sz="8000" dirty="0" err="1"/>
              <a:t>ht</a:t>
            </a:r>
            <a:r>
              <a:rPr lang="en-US" altLang="zh-CN" sz="8000" dirty="0"/>
              <a:t>[</a:t>
            </a:r>
            <a:r>
              <a:rPr lang="en-US" altLang="zh-CN" sz="8000" dirty="0" err="1"/>
              <a:t>i</a:t>
            </a:r>
            <a:r>
              <a:rPr lang="en-US" altLang="zh-CN" sz="8000" dirty="0"/>
              <a:t>]</a:t>
            </a:r>
            <a:r>
              <a:rPr lang="zh-CN" altLang="en-US" sz="8000" dirty="0"/>
              <a:t>，</a:t>
            </a:r>
            <a:r>
              <a:rPr lang="en-US" altLang="zh-CN" sz="8000" dirty="0" err="1"/>
              <a:t>i</a:t>
            </a:r>
            <a:r>
              <a:rPr lang="en-US" altLang="zh-CN" sz="8000" dirty="0"/>
              <a:t>=n+1..2n-1</a:t>
            </a:r>
            <a:r>
              <a:rPr lang="zh-CN" altLang="en-US" sz="8000" dirty="0"/>
              <a:t>：</a:t>
            </a:r>
          </a:p>
          <a:p>
            <a:pPr>
              <a:buFont typeface="Wingdings" panose="05000000000000000000" pitchFamily="2" charset="2"/>
              <a:buNone/>
            </a:pPr>
            <a:r>
              <a:rPr lang="zh-CN" altLang="en-US" sz="8000" dirty="0"/>
              <a:t>   </a:t>
            </a:r>
            <a:r>
              <a:rPr lang="en-US" altLang="zh-CN" sz="8000" dirty="0"/>
              <a:t>3.1)</a:t>
            </a:r>
            <a:r>
              <a:rPr lang="zh-CN" altLang="en-US" sz="8000" dirty="0"/>
              <a:t>在</a:t>
            </a:r>
            <a:r>
              <a:rPr lang="en-US" altLang="zh-CN" sz="8000" dirty="0" err="1"/>
              <a:t>ht</a:t>
            </a:r>
            <a:r>
              <a:rPr lang="en-US" altLang="zh-CN" sz="8000" dirty="0"/>
              <a:t>[1..i-1]</a:t>
            </a:r>
            <a:r>
              <a:rPr lang="zh-CN" altLang="en-US" sz="8000" dirty="0"/>
              <a:t>中选两个未被选过的</a:t>
            </a:r>
            <a:r>
              <a:rPr lang="en-US" altLang="zh-CN" sz="8000" dirty="0"/>
              <a:t>weight</a:t>
            </a:r>
            <a:r>
              <a:rPr lang="zh-CN" altLang="en-US" sz="8000" dirty="0"/>
              <a:t>最小的两个结点</a:t>
            </a:r>
            <a:r>
              <a:rPr lang="en-US" altLang="zh-CN" sz="8000" dirty="0" err="1"/>
              <a:t>ht</a:t>
            </a:r>
            <a:r>
              <a:rPr lang="en-US" altLang="zh-CN" sz="8000" dirty="0"/>
              <a:t>[s1]</a:t>
            </a:r>
            <a:r>
              <a:rPr lang="zh-CN" altLang="en-US" sz="8000" dirty="0"/>
              <a:t>和</a:t>
            </a:r>
            <a:r>
              <a:rPr lang="en-US" altLang="zh-CN" sz="8000" dirty="0" err="1"/>
              <a:t>ht</a:t>
            </a:r>
            <a:r>
              <a:rPr lang="en-US" altLang="zh-CN" sz="8000" dirty="0"/>
              <a:t>[s2] (</a:t>
            </a:r>
            <a:r>
              <a:rPr lang="zh-CN" altLang="en-US" sz="8000" dirty="0"/>
              <a:t>从</a:t>
            </a:r>
            <a:r>
              <a:rPr lang="en-US" altLang="zh-CN" sz="8000" dirty="0"/>
              <a:t>parent = 0 </a:t>
            </a:r>
            <a:r>
              <a:rPr lang="zh-CN" altLang="en-US" sz="8000" dirty="0"/>
              <a:t>的结点中选</a:t>
            </a:r>
            <a:r>
              <a:rPr lang="en-US" altLang="en-US" sz="8000" dirty="0">
                <a:ea typeface="等线" panose="02010600030101010101" pitchFamily="2" charset="-122"/>
              </a:rPr>
              <a:t>)</a:t>
            </a:r>
            <a:endParaRPr lang="en-US" altLang="zh-CN" sz="8000" dirty="0"/>
          </a:p>
          <a:p>
            <a:pPr>
              <a:buFont typeface="Wingdings" panose="05000000000000000000" pitchFamily="2" charset="2"/>
              <a:buNone/>
            </a:pPr>
            <a:r>
              <a:rPr lang="en-US" altLang="zh-CN" sz="8000" dirty="0"/>
              <a:t>   3.2)</a:t>
            </a:r>
            <a:r>
              <a:rPr lang="zh-CN" altLang="en-US" sz="8000" dirty="0"/>
              <a:t>修改</a:t>
            </a:r>
            <a:r>
              <a:rPr lang="en-US" altLang="zh-CN" sz="8000" dirty="0" err="1"/>
              <a:t>ht</a:t>
            </a:r>
            <a:r>
              <a:rPr lang="en-US" altLang="zh-CN" sz="8000" dirty="0"/>
              <a:t>[s1]</a:t>
            </a:r>
            <a:r>
              <a:rPr lang="zh-CN" altLang="en-US" sz="8000" dirty="0"/>
              <a:t>和</a:t>
            </a:r>
            <a:r>
              <a:rPr lang="en-US" altLang="zh-CN" sz="8000" dirty="0" err="1"/>
              <a:t>ht</a:t>
            </a:r>
            <a:r>
              <a:rPr lang="en-US" altLang="zh-CN" sz="8000" dirty="0"/>
              <a:t>[s2]</a:t>
            </a:r>
            <a:r>
              <a:rPr lang="zh-CN" altLang="en-US" sz="8000" dirty="0"/>
              <a:t>的</a:t>
            </a:r>
            <a:r>
              <a:rPr lang="en-US" altLang="zh-CN" sz="8000" dirty="0"/>
              <a:t>parent</a:t>
            </a:r>
            <a:r>
              <a:rPr lang="zh-CN" altLang="en-US" sz="8000" dirty="0"/>
              <a:t>值： </a:t>
            </a:r>
            <a:r>
              <a:rPr lang="en-US" altLang="zh-CN" sz="8000" dirty="0"/>
              <a:t>parent=</a:t>
            </a:r>
            <a:r>
              <a:rPr lang="en-US" altLang="zh-CN" sz="8000" dirty="0" err="1"/>
              <a:t>i</a:t>
            </a:r>
            <a:endParaRPr lang="en-US" altLang="zh-CN" sz="8000" dirty="0"/>
          </a:p>
          <a:p>
            <a:pPr>
              <a:buFont typeface="Wingdings" panose="05000000000000000000" pitchFamily="2" charset="2"/>
              <a:buNone/>
            </a:pPr>
            <a:r>
              <a:rPr lang="en-US" altLang="zh-CN" sz="8000" dirty="0"/>
              <a:t>   3.3)</a:t>
            </a:r>
            <a:r>
              <a:rPr lang="zh-CN" altLang="en-US" sz="8000" dirty="0"/>
              <a:t>置</a:t>
            </a:r>
            <a:r>
              <a:rPr lang="en-US" altLang="zh-CN" sz="8000" dirty="0" err="1"/>
              <a:t>ht</a:t>
            </a:r>
            <a:r>
              <a:rPr lang="en-US" altLang="zh-CN" sz="8000" dirty="0"/>
              <a:t>[</a:t>
            </a:r>
            <a:r>
              <a:rPr lang="en-US" altLang="zh-CN" sz="8000" dirty="0" err="1"/>
              <a:t>i</a:t>
            </a:r>
            <a:r>
              <a:rPr lang="en-US" altLang="zh-CN" sz="8000" dirty="0"/>
              <a:t>]</a:t>
            </a:r>
            <a:r>
              <a:rPr lang="zh-CN" altLang="en-US" sz="8000" dirty="0"/>
              <a:t>：</a:t>
            </a:r>
            <a:r>
              <a:rPr lang="en-US" altLang="zh-CN" sz="8000" dirty="0"/>
              <a:t>weight=</a:t>
            </a:r>
            <a:r>
              <a:rPr lang="en-US" altLang="zh-CN" sz="8000" dirty="0" err="1"/>
              <a:t>ht</a:t>
            </a:r>
            <a:r>
              <a:rPr lang="en-US" altLang="zh-CN" sz="8000" dirty="0"/>
              <a:t>[s1].weight + </a:t>
            </a:r>
            <a:r>
              <a:rPr lang="en-US" altLang="zh-CN" sz="8000" dirty="0" err="1"/>
              <a:t>ht</a:t>
            </a:r>
            <a:r>
              <a:rPr lang="en-US" altLang="zh-CN" sz="8000" dirty="0"/>
              <a:t>[s2].weight ,</a:t>
            </a:r>
          </a:p>
          <a:p>
            <a:pPr>
              <a:buFont typeface="Wingdings" panose="05000000000000000000" pitchFamily="2" charset="2"/>
              <a:buNone/>
            </a:pPr>
            <a:r>
              <a:rPr lang="en-US" altLang="zh-CN" sz="8000" dirty="0"/>
              <a:t>                       </a:t>
            </a:r>
            <a:r>
              <a:rPr lang="en-US" altLang="zh-CN" sz="8000" dirty="0" err="1"/>
              <a:t>lch</a:t>
            </a:r>
            <a:r>
              <a:rPr lang="en-US" altLang="zh-CN" sz="8000" dirty="0"/>
              <a:t>=s1,  </a:t>
            </a:r>
            <a:r>
              <a:rPr lang="en-US" altLang="zh-CN" sz="8000" dirty="0" err="1"/>
              <a:t>rch</a:t>
            </a:r>
            <a:r>
              <a:rPr lang="en-US" altLang="zh-CN" sz="8000" dirty="0"/>
              <a:t>=s2</a:t>
            </a:r>
          </a:p>
          <a:p>
            <a:endParaRPr lang="zh-CN" altLang="en-US" sz="2900" dirty="0"/>
          </a:p>
        </p:txBody>
      </p:sp>
    </p:spTree>
    <p:extLst>
      <p:ext uri="{BB962C8B-B14F-4D97-AF65-F5344CB8AC3E}">
        <p14:creationId xmlns:p14="http://schemas.microsoft.com/office/powerpoint/2010/main" val="3552107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CE1390-0519-7A68-DD30-648A41D21D16}"/>
              </a:ext>
            </a:extLst>
          </p:cNvPr>
          <p:cNvSpPr>
            <a:spLocks noGrp="1"/>
          </p:cNvSpPr>
          <p:nvPr>
            <p:ph type="title"/>
          </p:nvPr>
        </p:nvSpPr>
        <p:spPr/>
        <p:txBody>
          <a:bodyPr/>
          <a:lstStyle/>
          <a:p>
            <a:r>
              <a:rPr lang="zh-CN" altLang="en-US" dirty="0"/>
              <a:t>编码：构建码表</a:t>
            </a:r>
          </a:p>
        </p:txBody>
      </p:sp>
      <p:sp>
        <p:nvSpPr>
          <p:cNvPr id="3" name="内容占位符 2">
            <a:extLst>
              <a:ext uri="{FF2B5EF4-FFF2-40B4-BE49-F238E27FC236}">
                <a16:creationId xmlns:a16="http://schemas.microsoft.com/office/drawing/2014/main" id="{CBFAD1EA-271D-55D6-E984-94F3541D8813}"/>
              </a:ext>
            </a:extLst>
          </p:cNvPr>
          <p:cNvSpPr>
            <a:spLocks noGrp="1"/>
          </p:cNvSpPr>
          <p:nvPr>
            <p:ph idx="1"/>
          </p:nvPr>
        </p:nvSpPr>
        <p:spPr>
          <a:xfrm>
            <a:off x="1141412" y="2249487"/>
            <a:ext cx="2665275" cy="1478570"/>
          </a:xfrm>
        </p:spPr>
        <p:txBody>
          <a:bodyPr/>
          <a:lstStyle/>
          <a:p>
            <a:r>
              <a:rPr lang="zh-CN" altLang="en-US" dirty="0"/>
              <a:t>沿着哈夫曼树从下至上构建码表</a:t>
            </a:r>
          </a:p>
        </p:txBody>
      </p:sp>
      <p:pic>
        <p:nvPicPr>
          <p:cNvPr id="5" name="图片 4">
            <a:extLst>
              <a:ext uri="{FF2B5EF4-FFF2-40B4-BE49-F238E27FC236}">
                <a16:creationId xmlns:a16="http://schemas.microsoft.com/office/drawing/2014/main" id="{324EF21B-5BF6-9001-5007-E78C71A91484}"/>
              </a:ext>
            </a:extLst>
          </p:cNvPr>
          <p:cNvPicPr>
            <a:picLocks noChangeAspect="1"/>
          </p:cNvPicPr>
          <p:nvPr/>
        </p:nvPicPr>
        <p:blipFill>
          <a:blip r:embed="rId2"/>
          <a:stretch>
            <a:fillRect/>
          </a:stretch>
        </p:blipFill>
        <p:spPr>
          <a:xfrm>
            <a:off x="4540332" y="2097089"/>
            <a:ext cx="7544188" cy="2822782"/>
          </a:xfrm>
          <a:prstGeom prst="rect">
            <a:avLst/>
          </a:prstGeom>
        </p:spPr>
      </p:pic>
    </p:spTree>
    <p:extLst>
      <p:ext uri="{BB962C8B-B14F-4D97-AF65-F5344CB8AC3E}">
        <p14:creationId xmlns:p14="http://schemas.microsoft.com/office/powerpoint/2010/main" val="22580823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F26B97-D155-EC3C-AED6-B05966CC0425}"/>
              </a:ext>
            </a:extLst>
          </p:cNvPr>
          <p:cNvSpPr>
            <a:spLocks noGrp="1"/>
          </p:cNvSpPr>
          <p:nvPr>
            <p:ph type="title"/>
          </p:nvPr>
        </p:nvSpPr>
        <p:spPr/>
        <p:txBody>
          <a:bodyPr/>
          <a:lstStyle/>
          <a:p>
            <a:r>
              <a:rPr lang="zh-CN" altLang="en-US" dirty="0"/>
              <a:t>编码：写入信息项</a:t>
            </a:r>
          </a:p>
        </p:txBody>
      </p:sp>
      <p:sp>
        <p:nvSpPr>
          <p:cNvPr id="3" name="内容占位符 2">
            <a:extLst>
              <a:ext uri="{FF2B5EF4-FFF2-40B4-BE49-F238E27FC236}">
                <a16:creationId xmlns:a16="http://schemas.microsoft.com/office/drawing/2014/main" id="{9CACB518-E2CC-2EA3-70AA-71E4BD9E1301}"/>
              </a:ext>
            </a:extLst>
          </p:cNvPr>
          <p:cNvSpPr>
            <a:spLocks noGrp="1"/>
          </p:cNvSpPr>
          <p:nvPr>
            <p:ph idx="1"/>
          </p:nvPr>
        </p:nvSpPr>
        <p:spPr>
          <a:xfrm>
            <a:off x="1141413" y="2249487"/>
            <a:ext cx="2675214" cy="3541714"/>
          </a:xfrm>
        </p:spPr>
        <p:txBody>
          <a:bodyPr/>
          <a:lstStyle/>
          <a:p>
            <a:r>
              <a:rPr lang="zh-CN" altLang="en-US" dirty="0"/>
              <a:t>文件长度</a:t>
            </a:r>
            <a:endParaRPr lang="en-US" altLang="zh-CN" dirty="0"/>
          </a:p>
          <a:p>
            <a:r>
              <a:rPr lang="zh-CN" altLang="en-US" dirty="0"/>
              <a:t>哈夫曼后</a:t>
            </a:r>
            <a:r>
              <a:rPr lang="en-US" altLang="zh-CN" dirty="0"/>
              <a:t>N-1</a:t>
            </a:r>
            <a:r>
              <a:rPr lang="zh-CN" altLang="en-US" dirty="0"/>
              <a:t>个节点的左右孩子信息</a:t>
            </a:r>
          </a:p>
        </p:txBody>
      </p:sp>
      <p:pic>
        <p:nvPicPr>
          <p:cNvPr id="5" name="图片 4">
            <a:extLst>
              <a:ext uri="{FF2B5EF4-FFF2-40B4-BE49-F238E27FC236}">
                <a16:creationId xmlns:a16="http://schemas.microsoft.com/office/drawing/2014/main" id="{5B2A58DD-4C14-FBF5-6760-2580789B7EB6}"/>
              </a:ext>
            </a:extLst>
          </p:cNvPr>
          <p:cNvPicPr>
            <a:picLocks noChangeAspect="1"/>
          </p:cNvPicPr>
          <p:nvPr/>
        </p:nvPicPr>
        <p:blipFill>
          <a:blip r:embed="rId2"/>
          <a:stretch>
            <a:fillRect/>
          </a:stretch>
        </p:blipFill>
        <p:spPr>
          <a:xfrm>
            <a:off x="4422910" y="2406597"/>
            <a:ext cx="5493032" cy="2044805"/>
          </a:xfrm>
          <a:prstGeom prst="rect">
            <a:avLst/>
          </a:prstGeom>
        </p:spPr>
      </p:pic>
    </p:spTree>
    <p:extLst>
      <p:ext uri="{BB962C8B-B14F-4D97-AF65-F5344CB8AC3E}">
        <p14:creationId xmlns:p14="http://schemas.microsoft.com/office/powerpoint/2010/main" val="16278687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73A930-55D0-2566-F106-1AEC8597DF3D}"/>
              </a:ext>
            </a:extLst>
          </p:cNvPr>
          <p:cNvSpPr>
            <a:spLocks noGrp="1"/>
          </p:cNvSpPr>
          <p:nvPr>
            <p:ph type="title"/>
          </p:nvPr>
        </p:nvSpPr>
        <p:spPr/>
        <p:txBody>
          <a:bodyPr/>
          <a:lstStyle/>
          <a:p>
            <a:r>
              <a:rPr lang="zh-CN" altLang="en-US" dirty="0"/>
              <a:t>解码：构建码表</a:t>
            </a:r>
          </a:p>
        </p:txBody>
      </p:sp>
      <p:sp>
        <p:nvSpPr>
          <p:cNvPr id="3" name="内容占位符 2">
            <a:extLst>
              <a:ext uri="{FF2B5EF4-FFF2-40B4-BE49-F238E27FC236}">
                <a16:creationId xmlns:a16="http://schemas.microsoft.com/office/drawing/2014/main" id="{10B0473A-2650-EA23-1229-912F2EFD7751}"/>
              </a:ext>
            </a:extLst>
          </p:cNvPr>
          <p:cNvSpPr>
            <a:spLocks noGrp="1"/>
          </p:cNvSpPr>
          <p:nvPr>
            <p:ph idx="1"/>
          </p:nvPr>
        </p:nvSpPr>
        <p:spPr>
          <a:xfrm>
            <a:off x="1141413" y="2249487"/>
            <a:ext cx="3152292" cy="3541714"/>
          </a:xfrm>
        </p:spPr>
        <p:txBody>
          <a:bodyPr/>
          <a:lstStyle/>
          <a:p>
            <a:r>
              <a:rPr lang="zh-CN" altLang="en-US" dirty="0"/>
              <a:t>根据之前存的左右孩子信息递归构建哈夫曼树并填写码表</a:t>
            </a:r>
          </a:p>
        </p:txBody>
      </p:sp>
      <p:pic>
        <p:nvPicPr>
          <p:cNvPr id="5" name="图片 4">
            <a:extLst>
              <a:ext uri="{FF2B5EF4-FFF2-40B4-BE49-F238E27FC236}">
                <a16:creationId xmlns:a16="http://schemas.microsoft.com/office/drawing/2014/main" id="{1AB23ED1-61EE-DA13-5A1E-534766AF8FE2}"/>
              </a:ext>
            </a:extLst>
          </p:cNvPr>
          <p:cNvPicPr>
            <a:picLocks noChangeAspect="1"/>
          </p:cNvPicPr>
          <p:nvPr/>
        </p:nvPicPr>
        <p:blipFill>
          <a:blip r:embed="rId2"/>
          <a:stretch>
            <a:fillRect/>
          </a:stretch>
        </p:blipFill>
        <p:spPr>
          <a:xfrm>
            <a:off x="5321422" y="2298642"/>
            <a:ext cx="5982007" cy="2260716"/>
          </a:xfrm>
          <a:prstGeom prst="rect">
            <a:avLst/>
          </a:prstGeom>
        </p:spPr>
      </p:pic>
    </p:spTree>
    <p:extLst>
      <p:ext uri="{BB962C8B-B14F-4D97-AF65-F5344CB8AC3E}">
        <p14:creationId xmlns:p14="http://schemas.microsoft.com/office/powerpoint/2010/main" val="26386681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36CFCE-BB2D-D942-E9D6-B0DAB1641101}"/>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FAE5E0FB-38CE-49BB-59C8-07DD91C2B38E}"/>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E1DE0C08-65FE-9E32-C5D4-1F6E6277BCDB}"/>
              </a:ext>
            </a:extLst>
          </p:cNvPr>
          <p:cNvPicPr>
            <a:picLocks noChangeAspect="1"/>
          </p:cNvPicPr>
          <p:nvPr/>
        </p:nvPicPr>
        <p:blipFill>
          <a:blip r:embed="rId2"/>
          <a:stretch>
            <a:fillRect/>
          </a:stretch>
        </p:blipFill>
        <p:spPr>
          <a:xfrm>
            <a:off x="2411221" y="618518"/>
            <a:ext cx="7366379" cy="5531134"/>
          </a:xfrm>
          <a:prstGeom prst="rect">
            <a:avLst/>
          </a:prstGeom>
        </p:spPr>
      </p:pic>
    </p:spTree>
    <p:extLst>
      <p:ext uri="{BB962C8B-B14F-4D97-AF65-F5344CB8AC3E}">
        <p14:creationId xmlns:p14="http://schemas.microsoft.com/office/powerpoint/2010/main" val="19355911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FCED3A-1520-9792-BE90-5863ADA2A21A}"/>
              </a:ext>
            </a:extLst>
          </p:cNvPr>
          <p:cNvSpPr>
            <a:spLocks noGrp="1"/>
          </p:cNvSpPr>
          <p:nvPr>
            <p:ph type="title"/>
          </p:nvPr>
        </p:nvSpPr>
        <p:spPr/>
        <p:txBody>
          <a:bodyPr/>
          <a:lstStyle/>
          <a:p>
            <a:r>
              <a:rPr lang="zh-CN" altLang="en-US" dirty="0"/>
              <a:t>解码：与码表匹配并还原文件内容</a:t>
            </a:r>
          </a:p>
        </p:txBody>
      </p:sp>
      <p:sp>
        <p:nvSpPr>
          <p:cNvPr id="3" name="内容占位符 2">
            <a:extLst>
              <a:ext uri="{FF2B5EF4-FFF2-40B4-BE49-F238E27FC236}">
                <a16:creationId xmlns:a16="http://schemas.microsoft.com/office/drawing/2014/main" id="{FB99E463-8C27-F03A-C39D-E081D566AD7D}"/>
              </a:ext>
            </a:extLst>
          </p:cNvPr>
          <p:cNvSpPr>
            <a:spLocks noGrp="1"/>
          </p:cNvSpPr>
          <p:nvPr>
            <p:ph idx="1"/>
          </p:nvPr>
        </p:nvSpPr>
        <p:spPr>
          <a:xfrm>
            <a:off x="1141412" y="2249487"/>
            <a:ext cx="3758579" cy="3541714"/>
          </a:xfrm>
        </p:spPr>
        <p:txBody>
          <a:bodyPr>
            <a:normAutofit lnSpcReduction="10000"/>
          </a:bodyPr>
          <a:lstStyle/>
          <a:p>
            <a:r>
              <a:rPr lang="zh-CN" altLang="en-US" dirty="0"/>
              <a:t>逐字符读入，因为不等长编码，所以每个字符读入后都需要转成</a:t>
            </a:r>
            <a:r>
              <a:rPr lang="en-US" altLang="zh-CN" dirty="0"/>
              <a:t>’01’</a:t>
            </a:r>
            <a:r>
              <a:rPr lang="zh-CN" altLang="en-US" dirty="0"/>
              <a:t>字符串然后匹配。这里还需要放入更大的缓冲区以保证其能与上一个剩余的未完成匹配的部分连接起来完成匹配。</a:t>
            </a:r>
          </a:p>
        </p:txBody>
      </p:sp>
      <p:pic>
        <p:nvPicPr>
          <p:cNvPr id="5" name="图片 4">
            <a:extLst>
              <a:ext uri="{FF2B5EF4-FFF2-40B4-BE49-F238E27FC236}">
                <a16:creationId xmlns:a16="http://schemas.microsoft.com/office/drawing/2014/main" id="{7FBC539F-D183-4A88-88D1-5ADE314962FC}"/>
              </a:ext>
            </a:extLst>
          </p:cNvPr>
          <p:cNvPicPr>
            <a:picLocks noChangeAspect="1"/>
          </p:cNvPicPr>
          <p:nvPr/>
        </p:nvPicPr>
        <p:blipFill>
          <a:blip r:embed="rId2"/>
          <a:stretch>
            <a:fillRect/>
          </a:stretch>
        </p:blipFill>
        <p:spPr>
          <a:xfrm>
            <a:off x="6094412" y="2097088"/>
            <a:ext cx="4426177" cy="4184865"/>
          </a:xfrm>
          <a:prstGeom prst="rect">
            <a:avLst/>
          </a:prstGeom>
        </p:spPr>
      </p:pic>
    </p:spTree>
    <p:extLst>
      <p:ext uri="{BB962C8B-B14F-4D97-AF65-F5344CB8AC3E}">
        <p14:creationId xmlns:p14="http://schemas.microsoft.com/office/powerpoint/2010/main" val="11487729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79EEB0-A359-FCA1-A0CB-AD890A8AD002}"/>
              </a:ext>
            </a:extLst>
          </p:cNvPr>
          <p:cNvSpPr>
            <a:spLocks noGrp="1"/>
          </p:cNvSpPr>
          <p:nvPr>
            <p:ph type="title"/>
          </p:nvPr>
        </p:nvSpPr>
        <p:spPr>
          <a:xfrm>
            <a:off x="1143001" y="2689715"/>
            <a:ext cx="9905998" cy="1478570"/>
          </a:xfrm>
        </p:spPr>
        <p:txBody>
          <a:bodyPr/>
          <a:lstStyle/>
          <a:p>
            <a:pPr algn="ctr"/>
            <a:r>
              <a:rPr lang="en-US" altLang="zh-CN" dirty="0"/>
              <a:t>Sunday</a:t>
            </a:r>
            <a:r>
              <a:rPr lang="zh-CN" altLang="en-US" dirty="0"/>
              <a:t>算法</a:t>
            </a:r>
            <a:br>
              <a:rPr lang="en-US" altLang="zh-CN" dirty="0"/>
            </a:br>
            <a:r>
              <a:rPr lang="zh-CN" altLang="en-US" sz="2000" dirty="0"/>
              <a:t>更快，更简单。</a:t>
            </a:r>
            <a:endParaRPr lang="zh-CN" altLang="en-US" dirty="0"/>
          </a:p>
        </p:txBody>
      </p:sp>
    </p:spTree>
    <p:extLst>
      <p:ext uri="{BB962C8B-B14F-4D97-AF65-F5344CB8AC3E}">
        <p14:creationId xmlns:p14="http://schemas.microsoft.com/office/powerpoint/2010/main" val="1314986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75C4881-DB10-F667-4C42-602CE4BF4917}"/>
              </a:ext>
            </a:extLst>
          </p:cNvPr>
          <p:cNvSpPr>
            <a:spLocks noGrp="1"/>
          </p:cNvSpPr>
          <p:nvPr>
            <p:ph type="title"/>
          </p:nvPr>
        </p:nvSpPr>
        <p:spPr/>
        <p:txBody>
          <a:bodyPr/>
          <a:lstStyle/>
          <a:p>
            <a:r>
              <a:rPr lang="zh-CN" altLang="en-US" dirty="0"/>
              <a:t>完成功能</a:t>
            </a:r>
          </a:p>
        </p:txBody>
      </p:sp>
      <p:graphicFrame>
        <p:nvGraphicFramePr>
          <p:cNvPr id="7" name="内容占位符 6">
            <a:extLst>
              <a:ext uri="{FF2B5EF4-FFF2-40B4-BE49-F238E27FC236}">
                <a16:creationId xmlns:a16="http://schemas.microsoft.com/office/drawing/2014/main" id="{AB50BEC6-9D84-4738-A5B7-111D7595AB6B}"/>
              </a:ext>
            </a:extLst>
          </p:cNvPr>
          <p:cNvGraphicFramePr>
            <a:graphicFrameLocks noGrp="1"/>
          </p:cNvGraphicFramePr>
          <p:nvPr>
            <p:ph idx="1"/>
            <p:extLst>
              <p:ext uri="{D42A27DB-BD31-4B8C-83A1-F6EECF244321}">
                <p14:modId xmlns:p14="http://schemas.microsoft.com/office/powerpoint/2010/main" val="1567963447"/>
              </p:ext>
            </p:extLst>
          </p:nvPr>
        </p:nvGraphicFramePr>
        <p:xfrm>
          <a:off x="1141413" y="2249488"/>
          <a:ext cx="9906000" cy="35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87396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D7B136-B801-918F-A931-18AC3FF6C323}"/>
              </a:ext>
            </a:extLst>
          </p:cNvPr>
          <p:cNvSpPr>
            <a:spLocks noGrp="1"/>
          </p:cNvSpPr>
          <p:nvPr>
            <p:ph type="title"/>
          </p:nvPr>
        </p:nvSpPr>
        <p:spPr/>
        <p:txBody>
          <a:bodyPr/>
          <a:lstStyle/>
          <a:p>
            <a:r>
              <a:rPr lang="zh-CN" altLang="en-US" dirty="0"/>
              <a:t>原理</a:t>
            </a:r>
          </a:p>
        </p:txBody>
      </p:sp>
      <p:sp>
        <p:nvSpPr>
          <p:cNvPr id="3" name="内容占位符 2">
            <a:extLst>
              <a:ext uri="{FF2B5EF4-FFF2-40B4-BE49-F238E27FC236}">
                <a16:creationId xmlns:a16="http://schemas.microsoft.com/office/drawing/2014/main" id="{B53E6424-2669-D685-7C92-0B6C49468860}"/>
              </a:ext>
            </a:extLst>
          </p:cNvPr>
          <p:cNvSpPr>
            <a:spLocks noGrp="1"/>
          </p:cNvSpPr>
          <p:nvPr>
            <p:ph idx="1"/>
          </p:nvPr>
        </p:nvSpPr>
        <p:spPr>
          <a:xfrm>
            <a:off x="1141413" y="2249487"/>
            <a:ext cx="5050666" cy="3541714"/>
          </a:xfrm>
        </p:spPr>
        <p:txBody>
          <a:bodyPr>
            <a:normAutofit fontScale="92500"/>
          </a:bodyPr>
          <a:lstStyle/>
          <a:p>
            <a:r>
              <a:rPr lang="zh-CN" altLang="en-US" dirty="0"/>
              <a:t>已知主串和一个匹配串，先匹配头看相等不相等，如果相等，后滑一位，匹配下一位，如果不相等，直接在主串上面后滑匹配串长度的位置，然后滑动匹配串看当前字符在匹配串中有没有出现，如果没出现，直接滑动匹配串长度，如果出现，滑动匹配串至与主串一致，然后重新进行一步骤</a:t>
            </a:r>
          </a:p>
        </p:txBody>
      </p:sp>
      <p:pic>
        <p:nvPicPr>
          <p:cNvPr id="5" name="图片 4">
            <a:extLst>
              <a:ext uri="{FF2B5EF4-FFF2-40B4-BE49-F238E27FC236}">
                <a16:creationId xmlns:a16="http://schemas.microsoft.com/office/drawing/2014/main" id="{1F0E66B4-DE0A-1291-5C91-F480FEB584F6}"/>
              </a:ext>
            </a:extLst>
          </p:cNvPr>
          <p:cNvPicPr>
            <a:picLocks noChangeAspect="1"/>
          </p:cNvPicPr>
          <p:nvPr/>
        </p:nvPicPr>
        <p:blipFill>
          <a:blip r:embed="rId2"/>
          <a:stretch>
            <a:fillRect/>
          </a:stretch>
        </p:blipFill>
        <p:spPr>
          <a:xfrm>
            <a:off x="6263193" y="1357803"/>
            <a:ext cx="4496031" cy="4902452"/>
          </a:xfrm>
          <a:prstGeom prst="rect">
            <a:avLst/>
          </a:prstGeom>
        </p:spPr>
      </p:pic>
    </p:spTree>
    <p:extLst>
      <p:ext uri="{BB962C8B-B14F-4D97-AF65-F5344CB8AC3E}">
        <p14:creationId xmlns:p14="http://schemas.microsoft.com/office/powerpoint/2010/main" val="223859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5D460C-3381-60F4-65E8-9DE22DC41115}"/>
              </a:ext>
            </a:extLst>
          </p:cNvPr>
          <p:cNvSpPr>
            <a:spLocks noGrp="1"/>
          </p:cNvSpPr>
          <p:nvPr>
            <p:ph type="title"/>
          </p:nvPr>
        </p:nvSpPr>
        <p:spPr>
          <a:xfrm>
            <a:off x="1143001" y="2689715"/>
            <a:ext cx="9905998" cy="1478570"/>
          </a:xfrm>
        </p:spPr>
        <p:txBody>
          <a:bodyPr/>
          <a:lstStyle/>
          <a:p>
            <a:pPr algn="ctr"/>
            <a:r>
              <a:rPr lang="zh-CN" altLang="en-US" dirty="0"/>
              <a:t>快速排序</a:t>
            </a:r>
          </a:p>
        </p:txBody>
      </p:sp>
    </p:spTree>
    <p:extLst>
      <p:ext uri="{BB962C8B-B14F-4D97-AF65-F5344CB8AC3E}">
        <p14:creationId xmlns:p14="http://schemas.microsoft.com/office/powerpoint/2010/main" val="30678715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DD71DC-1204-EDC6-33A7-06A1ED7B0C74}"/>
              </a:ext>
            </a:extLst>
          </p:cNvPr>
          <p:cNvSpPr>
            <a:spLocks noGrp="1"/>
          </p:cNvSpPr>
          <p:nvPr>
            <p:ph type="title"/>
          </p:nvPr>
        </p:nvSpPr>
        <p:spPr/>
        <p:txBody>
          <a:bodyPr/>
          <a:lstStyle/>
          <a:p>
            <a:r>
              <a:rPr lang="zh-CN" altLang="en-US" dirty="0"/>
              <a:t>原理</a:t>
            </a:r>
          </a:p>
        </p:txBody>
      </p:sp>
      <p:sp>
        <p:nvSpPr>
          <p:cNvPr id="3" name="内容占位符 2">
            <a:extLst>
              <a:ext uri="{FF2B5EF4-FFF2-40B4-BE49-F238E27FC236}">
                <a16:creationId xmlns:a16="http://schemas.microsoft.com/office/drawing/2014/main" id="{506614B8-062D-259D-E107-3FA9BEDC18CD}"/>
              </a:ext>
            </a:extLst>
          </p:cNvPr>
          <p:cNvSpPr>
            <a:spLocks noGrp="1"/>
          </p:cNvSpPr>
          <p:nvPr>
            <p:ph idx="1"/>
          </p:nvPr>
        </p:nvSpPr>
        <p:spPr>
          <a:xfrm>
            <a:off x="1141412" y="2249487"/>
            <a:ext cx="4832005" cy="3541714"/>
          </a:xfrm>
        </p:spPr>
        <p:txBody>
          <a:bodyPr>
            <a:normAutofit lnSpcReduction="10000"/>
          </a:bodyPr>
          <a:lstStyle/>
          <a:p>
            <a:pPr eaLnBrk="1" hangingPunct="1">
              <a:lnSpc>
                <a:spcPct val="90000"/>
              </a:lnSpc>
              <a:buFontTx/>
              <a:buNone/>
            </a:pPr>
            <a:r>
              <a:rPr lang="zh-CN" altLang="en-US" sz="2400" dirty="0"/>
              <a:t>指定</a:t>
            </a:r>
            <a:r>
              <a:rPr lang="zh-CN" altLang="en-US" sz="2400" b="1" dirty="0">
                <a:solidFill>
                  <a:srgbClr val="FF3300"/>
                </a:solidFill>
              </a:rPr>
              <a:t>枢轴</a:t>
            </a:r>
            <a:r>
              <a:rPr lang="en-US" altLang="zh-CN" sz="2400" b="1" dirty="0">
                <a:solidFill>
                  <a:srgbClr val="FF3300"/>
                </a:solidFill>
              </a:rPr>
              <a:t>/</a:t>
            </a:r>
            <a:r>
              <a:rPr lang="zh-CN" altLang="en-US" sz="2400" b="1" dirty="0">
                <a:solidFill>
                  <a:srgbClr val="FF3300"/>
                </a:solidFill>
              </a:rPr>
              <a:t>支点</a:t>
            </a:r>
            <a:r>
              <a:rPr lang="en-US" altLang="zh-CN" sz="2400" b="1" dirty="0">
                <a:solidFill>
                  <a:srgbClr val="FF3300"/>
                </a:solidFill>
              </a:rPr>
              <a:t>/</a:t>
            </a:r>
            <a:r>
              <a:rPr lang="zh-CN" altLang="en-US" sz="2400" b="1" dirty="0">
                <a:solidFill>
                  <a:srgbClr val="FF3300"/>
                </a:solidFill>
              </a:rPr>
              <a:t>基准记录</a:t>
            </a:r>
            <a:r>
              <a:rPr lang="en-US" altLang="zh-CN" sz="2400" dirty="0"/>
              <a:t>r[p](</a:t>
            </a:r>
            <a:r>
              <a:rPr lang="zh-CN" altLang="en-US" sz="2400" dirty="0"/>
              <a:t>通常为第一个记录</a:t>
            </a:r>
            <a:r>
              <a:rPr lang="en-US" altLang="zh-CN" sz="2400" dirty="0"/>
              <a:t>)</a:t>
            </a:r>
            <a:r>
              <a:rPr lang="zh-CN" altLang="en-US" sz="2400" dirty="0"/>
              <a:t>，通过一趟排序将其放在正确的位置上，它把待排记录分割为独立的两部分，使得</a:t>
            </a:r>
          </a:p>
          <a:p>
            <a:pPr algn="ctr" eaLnBrk="1" hangingPunct="1">
              <a:lnSpc>
                <a:spcPct val="90000"/>
              </a:lnSpc>
              <a:buFontTx/>
              <a:buNone/>
            </a:pPr>
            <a:r>
              <a:rPr lang="zh-CN" altLang="en-US" sz="2400" dirty="0"/>
              <a:t>    </a:t>
            </a:r>
            <a:r>
              <a:rPr lang="zh-CN" altLang="en-US" sz="2400" b="1" dirty="0">
                <a:solidFill>
                  <a:schemeClr val="accent2"/>
                </a:solidFill>
                <a:latin typeface="楷体" panose="02010609060101010101" pitchFamily="49" charset="-122"/>
                <a:ea typeface="楷体" panose="02010609060101010101" pitchFamily="49" charset="-122"/>
              </a:rPr>
              <a:t>左边记录的关键字 </a:t>
            </a:r>
            <a:r>
              <a:rPr lang="zh-CN" altLang="en-US" sz="2400" b="1" dirty="0">
                <a:solidFill>
                  <a:schemeClr val="accent2"/>
                </a:solidFill>
                <a:latin typeface="楷体" panose="02010609060101010101" pitchFamily="49" charset="-122"/>
                <a:ea typeface="楷体" panose="02010609060101010101" pitchFamily="49" charset="-122"/>
                <a:sym typeface="Symbol" panose="05050102010706020507" pitchFamily="18" charset="2"/>
              </a:rPr>
              <a:t> </a:t>
            </a:r>
            <a:r>
              <a:rPr lang="en-US" altLang="zh-CN" sz="2400" b="1" dirty="0">
                <a:solidFill>
                  <a:schemeClr val="accent2"/>
                </a:solidFill>
                <a:latin typeface="楷体" panose="02010609060101010101" pitchFamily="49" charset="-122"/>
                <a:ea typeface="楷体" panose="02010609060101010101" pitchFamily="49" charset="-122"/>
                <a:sym typeface="Symbol" panose="05050102010706020507" pitchFamily="18" charset="2"/>
              </a:rPr>
              <a:t>r[p].key  </a:t>
            </a:r>
            <a:r>
              <a:rPr lang="zh-CN" altLang="en-US" sz="2400" b="1" dirty="0">
                <a:solidFill>
                  <a:schemeClr val="accent2"/>
                </a:solidFill>
                <a:latin typeface="楷体" panose="02010609060101010101" pitchFamily="49" charset="-122"/>
                <a:ea typeface="楷体" panose="02010609060101010101" pitchFamily="49" charset="-122"/>
              </a:rPr>
              <a:t>右边记录的关键字</a:t>
            </a:r>
            <a:endParaRPr lang="zh-CN" altLang="en-US" sz="2400" b="1" dirty="0">
              <a:latin typeface="楷体" panose="02010609060101010101" pitchFamily="49" charset="-122"/>
              <a:ea typeface="楷体" panose="02010609060101010101" pitchFamily="49" charset="-122"/>
            </a:endParaRPr>
          </a:p>
          <a:p>
            <a:pPr eaLnBrk="1" hangingPunct="1">
              <a:lnSpc>
                <a:spcPct val="90000"/>
              </a:lnSpc>
              <a:buFontTx/>
              <a:buNone/>
            </a:pPr>
            <a:r>
              <a:rPr lang="zh-CN" altLang="en-US" sz="2400" dirty="0"/>
              <a:t>    对左右两部分记录序列重复上述过程，依次类推，直到子序列中只剩下一个记录或不含记录为止。</a:t>
            </a:r>
            <a:r>
              <a:rPr lang="en-US" altLang="zh-CN" sz="2400" dirty="0"/>
              <a:t>(</a:t>
            </a:r>
            <a:r>
              <a:rPr lang="zh-CN" altLang="en-US" sz="2400" dirty="0"/>
              <a:t>可以用递归方法实现</a:t>
            </a:r>
            <a:r>
              <a:rPr lang="en-US" altLang="zh-CN" sz="2400" dirty="0"/>
              <a:t>)</a:t>
            </a:r>
          </a:p>
          <a:p>
            <a:endParaRPr lang="zh-CN" altLang="en-US" dirty="0"/>
          </a:p>
        </p:txBody>
      </p:sp>
      <p:pic>
        <p:nvPicPr>
          <p:cNvPr id="5" name="图片 4">
            <a:extLst>
              <a:ext uri="{FF2B5EF4-FFF2-40B4-BE49-F238E27FC236}">
                <a16:creationId xmlns:a16="http://schemas.microsoft.com/office/drawing/2014/main" id="{ECBF2812-3D65-A32F-E1D9-3705A867A159}"/>
              </a:ext>
            </a:extLst>
          </p:cNvPr>
          <p:cNvPicPr>
            <a:picLocks noChangeAspect="1"/>
          </p:cNvPicPr>
          <p:nvPr/>
        </p:nvPicPr>
        <p:blipFill>
          <a:blip r:embed="rId2"/>
          <a:stretch>
            <a:fillRect/>
          </a:stretch>
        </p:blipFill>
        <p:spPr>
          <a:xfrm>
            <a:off x="6094412" y="1739900"/>
            <a:ext cx="5946643" cy="4560887"/>
          </a:xfrm>
          <a:prstGeom prst="rect">
            <a:avLst/>
          </a:prstGeom>
        </p:spPr>
      </p:pic>
    </p:spTree>
    <p:extLst>
      <p:ext uri="{BB962C8B-B14F-4D97-AF65-F5344CB8AC3E}">
        <p14:creationId xmlns:p14="http://schemas.microsoft.com/office/powerpoint/2010/main" val="34246588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E2D453C-984F-6C35-E9FA-CEF32441A961}"/>
              </a:ext>
            </a:extLst>
          </p:cNvPr>
          <p:cNvPicPr>
            <a:picLocks noChangeAspect="1"/>
          </p:cNvPicPr>
          <p:nvPr/>
        </p:nvPicPr>
        <p:blipFill>
          <a:blip r:embed="rId2"/>
          <a:stretch>
            <a:fillRect/>
          </a:stretch>
        </p:blipFill>
        <p:spPr>
          <a:xfrm>
            <a:off x="4236118" y="353033"/>
            <a:ext cx="6896100" cy="5876925"/>
          </a:xfrm>
          <a:prstGeom prst="rect">
            <a:avLst/>
          </a:prstGeom>
        </p:spPr>
      </p:pic>
      <p:sp>
        <p:nvSpPr>
          <p:cNvPr id="4" name="文本框 3">
            <a:extLst>
              <a:ext uri="{FF2B5EF4-FFF2-40B4-BE49-F238E27FC236}">
                <a16:creationId xmlns:a16="http://schemas.microsoft.com/office/drawing/2014/main" id="{DA56C462-A7E6-38A4-A013-3A1FD14E9B85}"/>
              </a:ext>
            </a:extLst>
          </p:cNvPr>
          <p:cNvSpPr txBox="1"/>
          <p:nvPr/>
        </p:nvSpPr>
        <p:spPr>
          <a:xfrm>
            <a:off x="873148" y="2274838"/>
            <a:ext cx="3038833" cy="2862322"/>
          </a:xfrm>
          <a:prstGeom prst="rect">
            <a:avLst/>
          </a:prstGeom>
          <a:noFill/>
        </p:spPr>
        <p:txBody>
          <a:bodyPr wrap="square" rtlCol="0">
            <a:spAutoFit/>
          </a:bodyPr>
          <a:lstStyle/>
          <a:p>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课外模块实现了：</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持久化存储</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事件的增加和查询，按开始时间排序</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事件增加支持检测课程和事件冲突</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支持为他人新增事件</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支持添加闹钟提醒</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支持添加周期闹钟</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p:txBody>
      </p:sp>
    </p:spTree>
    <p:extLst>
      <p:ext uri="{BB962C8B-B14F-4D97-AF65-F5344CB8AC3E}">
        <p14:creationId xmlns:p14="http://schemas.microsoft.com/office/powerpoint/2010/main" val="35693426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43FA8BA-6D34-7CD0-A37F-4904816FEC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9526" y="511939"/>
            <a:ext cx="3740150" cy="281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3">
            <a:extLst>
              <a:ext uri="{FF2B5EF4-FFF2-40B4-BE49-F238E27FC236}">
                <a16:creationId xmlns:a16="http://schemas.microsoft.com/office/drawing/2014/main" id="{D5AA9E5B-08DE-F257-4580-4D0684680C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8848" y="4913648"/>
            <a:ext cx="3886200" cy="1104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图片 1">
            <a:extLst>
              <a:ext uri="{FF2B5EF4-FFF2-40B4-BE49-F238E27FC236}">
                <a16:creationId xmlns:a16="http://schemas.microsoft.com/office/drawing/2014/main" id="{1626F56E-C75B-C2F6-4F0E-2B3C94D448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69526" y="3999002"/>
            <a:ext cx="3651250" cy="2654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图片 1">
            <a:extLst>
              <a:ext uri="{FF2B5EF4-FFF2-40B4-BE49-F238E27FC236}">
                <a16:creationId xmlns:a16="http://schemas.microsoft.com/office/drawing/2014/main" id="{8A501E8A-2C61-778A-C494-C76352B1EF0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7923" y="322352"/>
            <a:ext cx="3448050" cy="367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直接箭头连接符 2">
            <a:extLst>
              <a:ext uri="{FF2B5EF4-FFF2-40B4-BE49-F238E27FC236}">
                <a16:creationId xmlns:a16="http://schemas.microsoft.com/office/drawing/2014/main" id="{3F9E0038-576E-09BD-5ECC-0513F3899F19}"/>
              </a:ext>
            </a:extLst>
          </p:cNvPr>
          <p:cNvCxnSpPr>
            <a:cxnSpLocks/>
            <a:stCxn id="1026" idx="2"/>
          </p:cNvCxnSpPr>
          <p:nvPr/>
        </p:nvCxnSpPr>
        <p:spPr>
          <a:xfrm>
            <a:off x="3739601" y="3324989"/>
            <a:ext cx="0" cy="5869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 name="文本框 4">
            <a:extLst>
              <a:ext uri="{FF2B5EF4-FFF2-40B4-BE49-F238E27FC236}">
                <a16:creationId xmlns:a16="http://schemas.microsoft.com/office/drawing/2014/main" id="{89B55582-1448-1CDF-471B-1D15D6A9FD27}"/>
              </a:ext>
            </a:extLst>
          </p:cNvPr>
          <p:cNvSpPr txBox="1"/>
          <p:nvPr/>
        </p:nvSpPr>
        <p:spPr>
          <a:xfrm>
            <a:off x="3185603" y="3477329"/>
            <a:ext cx="1107996" cy="369332"/>
          </a:xfrm>
          <a:prstGeom prst="rect">
            <a:avLst/>
          </a:prstGeom>
          <a:noFill/>
        </p:spPr>
        <p:txBody>
          <a:bodyPr wrap="none" rtlCol="0">
            <a:spAutoFit/>
          </a:bodyPr>
          <a:lstStyle/>
          <a:p>
            <a:r>
              <a:rPr lang="zh-CN" altLang="en-US" dirty="0"/>
              <a:t>时间冲突</a:t>
            </a:r>
          </a:p>
        </p:txBody>
      </p:sp>
    </p:spTree>
    <p:extLst>
      <p:ext uri="{BB962C8B-B14F-4D97-AF65-F5344CB8AC3E}">
        <p14:creationId xmlns:p14="http://schemas.microsoft.com/office/powerpoint/2010/main" val="4140927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 calcmode="lin" valueType="num">
                                      <p:cBhvr additive="base">
                                        <p:cTn id="7" dur="500" fill="hold"/>
                                        <p:tgtEl>
                                          <p:spTgt spid="1028"/>
                                        </p:tgtEl>
                                        <p:attrNameLst>
                                          <p:attrName>ppt_x</p:attrName>
                                        </p:attrNameLst>
                                      </p:cBhvr>
                                      <p:tavLst>
                                        <p:tav tm="0">
                                          <p:val>
                                            <p:strVal val="#ppt_x"/>
                                          </p:val>
                                        </p:tav>
                                        <p:tav tm="100000">
                                          <p:val>
                                            <p:strVal val="#ppt_x"/>
                                          </p:val>
                                        </p:tav>
                                      </p:tavLst>
                                    </p:anim>
                                    <p:anim calcmode="lin" valueType="num">
                                      <p:cBhvr additive="base">
                                        <p:cTn id="8"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2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27"/>
                                        </p:tgtEl>
                                        <p:attrNameLst>
                                          <p:attrName>style.visibility</p:attrName>
                                        </p:attrNameLst>
                                      </p:cBhvr>
                                      <p:to>
                                        <p:strVal val="visible"/>
                                      </p:to>
                                    </p:set>
                                    <p:animEffect transition="in" filter="fade">
                                      <p:cBhvr>
                                        <p:cTn id="17" dur="500"/>
                                        <p:tgtEl>
                                          <p:spTgt spid="10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F14C5E3C-09C6-7136-631B-01728B7BDA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3114" y="393700"/>
            <a:ext cx="4622800" cy="286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3">
            <a:extLst>
              <a:ext uri="{FF2B5EF4-FFF2-40B4-BE49-F238E27FC236}">
                <a16:creationId xmlns:a16="http://schemas.microsoft.com/office/drawing/2014/main" id="{C97E4BE6-B2F3-F084-BCED-D42B395495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2621" y="4358344"/>
            <a:ext cx="984250" cy="1206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2" name="图片 1">
            <a:extLst>
              <a:ext uri="{FF2B5EF4-FFF2-40B4-BE49-F238E27FC236}">
                <a16:creationId xmlns:a16="http://schemas.microsoft.com/office/drawing/2014/main" id="{298174E9-F16C-C2F2-5627-FD85AB0527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3886" y="222250"/>
            <a:ext cx="3892550" cy="3206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3" name="图片 1">
            <a:extLst>
              <a:ext uri="{FF2B5EF4-FFF2-40B4-BE49-F238E27FC236}">
                <a16:creationId xmlns:a16="http://schemas.microsoft.com/office/drawing/2014/main" id="{6DEA4120-E1A4-D11A-8A11-47DDD005BB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53886" y="3429000"/>
            <a:ext cx="3810000" cy="323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7483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0DB02AD-B67D-A7C0-2364-03BDE4EED9EE}"/>
              </a:ext>
            </a:extLst>
          </p:cNvPr>
          <p:cNvSpPr txBox="1"/>
          <p:nvPr/>
        </p:nvSpPr>
        <p:spPr>
          <a:xfrm>
            <a:off x="6518173" y="428270"/>
            <a:ext cx="3393924" cy="1754326"/>
          </a:xfrm>
          <a:prstGeom prst="rect">
            <a:avLst/>
          </a:prstGeom>
          <a:noFill/>
        </p:spPr>
        <p:txBody>
          <a:bodyPr wrap="square">
            <a:spAutoFit/>
          </a:bodyPr>
          <a:lstStyle/>
          <a:p>
            <a:pPr algn="just"/>
            <a:r>
              <a:rPr lang="zh-CN" altLang="zh-CN" sz="1800" kern="100" dirty="0">
                <a:effectLst/>
                <a:latin typeface="Times New Roman" panose="02020603050405020304" pitchFamily="18" charset="0"/>
                <a:ea typeface="宋体" panose="02010600030101010101" pitchFamily="2" charset="-122"/>
              </a:rPr>
              <a:t>用户在使用时，可以通过点按工具栏右侧更换沙河地图、更换本部地图、更换校外地图等按钮来预览其他地区的地图，且在此过程中当前所在位置的状态信息不会发生变化。</a:t>
            </a:r>
          </a:p>
        </p:txBody>
      </p:sp>
      <p:pic>
        <p:nvPicPr>
          <p:cNvPr id="1026" name="Picture 2">
            <a:extLst>
              <a:ext uri="{FF2B5EF4-FFF2-40B4-BE49-F238E27FC236}">
                <a16:creationId xmlns:a16="http://schemas.microsoft.com/office/drawing/2014/main" id="{79579FC6-2EE8-C11F-F144-E460DA87A9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659" y="2478265"/>
            <a:ext cx="5759450" cy="201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3">
            <a:extLst>
              <a:ext uri="{FF2B5EF4-FFF2-40B4-BE49-F238E27FC236}">
                <a16:creationId xmlns:a16="http://schemas.microsoft.com/office/drawing/2014/main" id="{85CA2919-FED0-35A8-F372-D21E1ED863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6659" y="4667097"/>
            <a:ext cx="5759450" cy="201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a:extLst>
              <a:ext uri="{FF2B5EF4-FFF2-40B4-BE49-F238E27FC236}">
                <a16:creationId xmlns:a16="http://schemas.microsoft.com/office/drawing/2014/main" id="{1BCFFAD0-1C22-F105-BD27-2761FD95B8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6659" y="308483"/>
            <a:ext cx="5759450" cy="1993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文本框 7">
            <a:extLst>
              <a:ext uri="{FF2B5EF4-FFF2-40B4-BE49-F238E27FC236}">
                <a16:creationId xmlns:a16="http://schemas.microsoft.com/office/drawing/2014/main" id="{D4F1180E-57C6-BDB2-DB09-35C95BAF20A8}"/>
              </a:ext>
            </a:extLst>
          </p:cNvPr>
          <p:cNvSpPr txBox="1"/>
          <p:nvPr/>
        </p:nvSpPr>
        <p:spPr>
          <a:xfrm>
            <a:off x="6386169" y="2969164"/>
            <a:ext cx="2756001" cy="2031325"/>
          </a:xfrm>
          <a:prstGeom prst="rect">
            <a:avLst/>
          </a:prstGeom>
          <a:noFill/>
        </p:spPr>
        <p:txBody>
          <a:bodyPr wrap="square">
            <a:spAutoFit/>
          </a:bodyPr>
          <a:lstStyle/>
          <a:p>
            <a:pPr algn="just"/>
            <a:r>
              <a:rPr lang="zh-CN" altLang="zh-CN" sz="1800" kern="100" dirty="0">
                <a:effectLst/>
                <a:latin typeface="Times New Roman" panose="02020603050405020304" pitchFamily="18" charset="0"/>
                <a:ea typeface="宋体" panose="02010600030101010101" pitchFamily="2" charset="-122"/>
              </a:rPr>
              <a:t>有多种出行方式如步行、自行车等可供用户选择，此时用户可在上方工具栏中的交通工具处自行更换出行方式，并且系统可以根据当前不同的速度和通行度选择合适的路径。 </a:t>
            </a:r>
          </a:p>
        </p:txBody>
      </p:sp>
      <p:pic>
        <p:nvPicPr>
          <p:cNvPr id="1029" name="Picture 5">
            <a:extLst>
              <a:ext uri="{FF2B5EF4-FFF2-40B4-BE49-F238E27FC236}">
                <a16:creationId xmlns:a16="http://schemas.microsoft.com/office/drawing/2014/main" id="{BFB73561-0F41-7CDA-233F-751CE7E74A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93411" y="3857160"/>
            <a:ext cx="2496279" cy="15031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486380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B8845F5-E28F-87A7-370B-A6238B78391E}"/>
              </a:ext>
            </a:extLst>
          </p:cNvPr>
          <p:cNvSpPr txBox="1"/>
          <p:nvPr/>
        </p:nvSpPr>
        <p:spPr>
          <a:xfrm>
            <a:off x="2788920" y="5651742"/>
            <a:ext cx="6104534" cy="369332"/>
          </a:xfrm>
          <a:prstGeom prst="rect">
            <a:avLst/>
          </a:prstGeom>
          <a:noFill/>
        </p:spPr>
        <p:txBody>
          <a:bodyPr wrap="square">
            <a:spAutoFit/>
          </a:bodyPr>
          <a:lstStyle/>
          <a:p>
            <a:pPr algn="just"/>
            <a:r>
              <a:rPr lang="zh-CN" altLang="zh-CN" sz="1800" kern="0" dirty="0">
                <a:effectLst/>
                <a:latin typeface="Times New Roman" panose="02020603050405020304" pitchFamily="18" charset="0"/>
                <a:ea typeface="宋体" panose="02010600030101010101" pitchFamily="2" charset="-122"/>
              </a:rPr>
              <a:t>用户可在工具栏最右侧日志按钮处查看程序运行的日志。</a:t>
            </a:r>
            <a:endParaRPr lang="zh-CN" altLang="zh-CN" sz="1800" kern="100" dirty="0">
              <a:effectLst/>
              <a:latin typeface="Times New Roman" panose="02020603050405020304" pitchFamily="18" charset="0"/>
              <a:ea typeface="宋体" panose="02010600030101010101" pitchFamily="2" charset="-122"/>
            </a:endParaRPr>
          </a:p>
        </p:txBody>
      </p:sp>
      <p:sp>
        <p:nvSpPr>
          <p:cNvPr id="4" name="Rectangle 4">
            <a:extLst>
              <a:ext uri="{FF2B5EF4-FFF2-40B4-BE49-F238E27FC236}">
                <a16:creationId xmlns:a16="http://schemas.microsoft.com/office/drawing/2014/main" id="{5096E9CA-14C3-2084-EA44-8ED5B6F20A0E}"/>
              </a:ext>
            </a:extLst>
          </p:cNvPr>
          <p:cNvSpPr>
            <a:spLocks noChangeArrowheads="1"/>
          </p:cNvSpPr>
          <p:nvPr/>
        </p:nvSpPr>
        <p:spPr bwMode="auto">
          <a:xfrm>
            <a:off x="680313" y="836926"/>
            <a:ext cx="10321747"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indent="266700" algn="just"/>
            <a:r>
              <a:rPr lang="zh-CN" altLang="zh-CN" sz="1800" kern="100" dirty="0">
                <a:effectLst/>
                <a:latin typeface="Times New Roman" panose="02020603050405020304" pitchFamily="18" charset="0"/>
                <a:ea typeface="宋体" panose="02010600030101010101" pitchFamily="2" charset="-122"/>
              </a:rPr>
              <a:t>当用户指定地点寻路时，可以根据路径最短优先或者时间最短优先来进行选择。当用户将光标移动到不同选项的选择按钮上时用户可在地图上进行路径的预览，并在光标移开后路径消失。</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2051" name="Picture 3">
            <a:extLst>
              <a:ext uri="{FF2B5EF4-FFF2-40B4-BE49-F238E27FC236}">
                <a16:creationId xmlns:a16="http://schemas.microsoft.com/office/drawing/2014/main" id="{B9F7FFC1-7684-C53D-4F47-ECAC508C2B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2242" y="1788075"/>
            <a:ext cx="9947517" cy="3663143"/>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94BCD6CC-516F-D6D1-AE52-C0F0FD0086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2241" y="1788075"/>
            <a:ext cx="4586288" cy="3735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581725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a:extLst>
              <a:ext uri="{FF2B5EF4-FFF2-40B4-BE49-F238E27FC236}">
                <a16:creationId xmlns:a16="http://schemas.microsoft.com/office/drawing/2014/main" id="{B7BC8F8C-3053-A453-D29C-658C0015F7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8367" y="354787"/>
            <a:ext cx="5759450" cy="201295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4C4EC8E1-2402-8D41-617E-6947A92FD6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8367" y="2495755"/>
            <a:ext cx="5759450" cy="2019300"/>
          </a:xfrm>
          <a:prstGeom prst="rect">
            <a:avLst/>
          </a:prstGeom>
          <a:noFill/>
          <a:extLst>
            <a:ext uri="{909E8E84-426E-40DD-AFC4-6F175D3DCCD1}">
              <a14:hiddenFill xmlns:a14="http://schemas.microsoft.com/office/drawing/2010/main">
                <a:solidFill>
                  <a:srgbClr val="FFFFFF"/>
                </a:solidFill>
              </a14:hiddenFill>
            </a:ext>
          </a:extLst>
        </p:spPr>
      </p:pic>
      <p:pic>
        <p:nvPicPr>
          <p:cNvPr id="3073" name="Picture 1">
            <a:extLst>
              <a:ext uri="{FF2B5EF4-FFF2-40B4-BE49-F238E27FC236}">
                <a16:creationId xmlns:a16="http://schemas.microsoft.com/office/drawing/2014/main" id="{862A17B3-0461-714D-A8A6-DA5F126ECC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8367" y="4683303"/>
            <a:ext cx="5759450" cy="20002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4">
            <a:extLst>
              <a:ext uri="{FF2B5EF4-FFF2-40B4-BE49-F238E27FC236}">
                <a16:creationId xmlns:a16="http://schemas.microsoft.com/office/drawing/2014/main" id="{386D30EE-7F91-0A34-A359-51D38ED9BC54}"/>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5">
            <a:extLst>
              <a:ext uri="{FF2B5EF4-FFF2-40B4-BE49-F238E27FC236}">
                <a16:creationId xmlns:a16="http://schemas.microsoft.com/office/drawing/2014/main" id="{01E6AE89-F73C-8A5B-92E9-A43689B68D4E}"/>
              </a:ext>
            </a:extLst>
          </p:cNvPr>
          <p:cNvSpPr>
            <a:spLocks noChangeArrowheads="1"/>
          </p:cNvSpPr>
          <p:nvPr/>
        </p:nvSpPr>
        <p:spPr bwMode="auto">
          <a:xfrm>
            <a:off x="0" y="24701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6">
            <a:extLst>
              <a:ext uri="{FF2B5EF4-FFF2-40B4-BE49-F238E27FC236}">
                <a16:creationId xmlns:a16="http://schemas.microsoft.com/office/drawing/2014/main" id="{1D6ECCFC-C940-E5BF-194D-D8200F40ED6B}"/>
              </a:ext>
            </a:extLst>
          </p:cNvPr>
          <p:cNvSpPr>
            <a:spLocks noChangeArrowheads="1"/>
          </p:cNvSpPr>
          <p:nvPr/>
        </p:nvSpPr>
        <p:spPr bwMode="auto">
          <a:xfrm>
            <a:off x="0" y="49466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文本框 8">
            <a:extLst>
              <a:ext uri="{FF2B5EF4-FFF2-40B4-BE49-F238E27FC236}">
                <a16:creationId xmlns:a16="http://schemas.microsoft.com/office/drawing/2014/main" id="{300C6E27-6107-4C7B-E834-3A929A40C720}"/>
              </a:ext>
            </a:extLst>
          </p:cNvPr>
          <p:cNvSpPr txBox="1"/>
          <p:nvPr/>
        </p:nvSpPr>
        <p:spPr>
          <a:xfrm>
            <a:off x="7190842" y="1499162"/>
            <a:ext cx="4219041" cy="2585323"/>
          </a:xfrm>
          <a:prstGeom prst="rect">
            <a:avLst/>
          </a:prstGeom>
          <a:noFill/>
        </p:spPr>
        <p:txBody>
          <a:bodyPr wrap="square">
            <a:spAutoFit/>
          </a:bodyPr>
          <a:lstStyle/>
          <a:p>
            <a:pPr indent="266700" algn="just"/>
            <a:r>
              <a:rPr lang="zh-CN" altLang="zh-CN" sz="1800" kern="100" dirty="0">
                <a:effectLst/>
                <a:latin typeface="Times New Roman" panose="02020603050405020304" pitchFamily="18" charset="0"/>
                <a:ea typeface="宋体" panose="02010600030101010101" pitchFamily="2" charset="-122"/>
              </a:rPr>
              <a:t>若用户当前输入的起点和终点是横跨两个校区的时候，在寻路时，鼠标会显示第一段路在当前地图上的路线。当用户选择距离和时间两种优先级的时候，系统会自动选择当前应该乘坐班车还是公交，且在判断时间最短的时候会计算等车的时间。进行导航的时候若行进到车站或者上车点会停下等车。若进入新的图区域会自动切换地图。</a:t>
            </a:r>
          </a:p>
        </p:txBody>
      </p:sp>
    </p:spTree>
    <p:extLst>
      <p:ext uri="{BB962C8B-B14F-4D97-AF65-F5344CB8AC3E}">
        <p14:creationId xmlns:p14="http://schemas.microsoft.com/office/powerpoint/2010/main" val="8904476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3382D83-AC84-DD54-1079-6C23676019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133" y="266377"/>
            <a:ext cx="11027830" cy="38228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a:extLst>
              <a:ext uri="{FF2B5EF4-FFF2-40B4-BE49-F238E27FC236}">
                <a16:creationId xmlns:a16="http://schemas.microsoft.com/office/drawing/2014/main" id="{CD6E47F8-AE88-7118-1158-73DCD310AE7A}"/>
              </a:ext>
            </a:extLst>
          </p:cNvPr>
          <p:cNvSpPr txBox="1"/>
          <p:nvPr/>
        </p:nvSpPr>
        <p:spPr>
          <a:xfrm>
            <a:off x="4361898" y="4228185"/>
            <a:ext cx="6327665" cy="2246769"/>
          </a:xfrm>
          <a:prstGeom prst="rect">
            <a:avLst/>
          </a:prstGeom>
          <a:noFill/>
        </p:spPr>
        <p:txBody>
          <a:bodyPr wrap="square" rtlCol="0">
            <a:spAutoFit/>
          </a:bodyPr>
          <a:lstStyle/>
          <a:p>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总结：</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导航模块实现了：</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地图更换、地点搜索</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出行方式更换</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日志查询</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单源、双源、多点寻路</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a:p>
            <a:pPr marL="285750" indent="-285750">
              <a:buFontTx/>
              <a:buChar char="-"/>
            </a:pPr>
            <a:r>
              <a:rPr lang="zh-CN" altLang="en-US"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rPr>
              <a:t>结合课程表导航前往上课地点</a:t>
            </a:r>
            <a:endParaRPr lang="en-US" altLang="zh-CN" sz="2000" dirty="0">
              <a:latin typeface="霞鹜文楷 屏幕阅读版" panose="02000000000000000000" pitchFamily="2" charset="-122"/>
              <a:ea typeface="霞鹜文楷 屏幕阅读版" panose="02000000000000000000" pitchFamily="2" charset="-122"/>
              <a:cs typeface="霞鹜文楷 屏幕阅读版" panose="02000000000000000000" pitchFamily="2" charset="-122"/>
            </a:endParaRPr>
          </a:p>
        </p:txBody>
      </p:sp>
    </p:spTree>
    <p:extLst>
      <p:ext uri="{BB962C8B-B14F-4D97-AF65-F5344CB8AC3E}">
        <p14:creationId xmlns:p14="http://schemas.microsoft.com/office/powerpoint/2010/main" val="3818057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DE3416-8CD8-99E5-2AB1-A2711096F3BD}"/>
              </a:ext>
            </a:extLst>
          </p:cNvPr>
          <p:cNvSpPr>
            <a:spLocks noGrp="1"/>
          </p:cNvSpPr>
          <p:nvPr>
            <p:ph type="title"/>
          </p:nvPr>
        </p:nvSpPr>
        <p:spPr/>
        <p:txBody>
          <a:bodyPr/>
          <a:lstStyle/>
          <a:p>
            <a:r>
              <a:rPr lang="zh-CN" altLang="en-US" dirty="0"/>
              <a:t>使用算法</a:t>
            </a:r>
          </a:p>
        </p:txBody>
      </p:sp>
      <p:sp>
        <p:nvSpPr>
          <p:cNvPr id="3" name="内容占位符 2">
            <a:extLst>
              <a:ext uri="{FF2B5EF4-FFF2-40B4-BE49-F238E27FC236}">
                <a16:creationId xmlns:a16="http://schemas.microsoft.com/office/drawing/2014/main" id="{017B3D73-31EB-2378-7DCE-5DA547DB6ECB}"/>
              </a:ext>
            </a:extLst>
          </p:cNvPr>
          <p:cNvSpPr>
            <a:spLocks noGrp="1"/>
          </p:cNvSpPr>
          <p:nvPr>
            <p:ph idx="1"/>
          </p:nvPr>
        </p:nvSpPr>
        <p:spPr>
          <a:xfrm>
            <a:off x="1141412" y="2249487"/>
            <a:ext cx="9905999" cy="4210948"/>
          </a:xfrm>
        </p:spPr>
        <p:txBody>
          <a:bodyPr>
            <a:normAutofit lnSpcReduction="10000"/>
          </a:bodyPr>
          <a:lstStyle/>
          <a:p>
            <a:r>
              <a:rPr lang="zh-CN" altLang="en-US" dirty="0"/>
              <a:t>课程管理系统</a:t>
            </a:r>
            <a:endParaRPr lang="en-US" altLang="zh-CN" dirty="0"/>
          </a:p>
          <a:p>
            <a:pPr lvl="1"/>
            <a:r>
              <a:rPr lang="zh-CN" altLang="en-US" dirty="0"/>
              <a:t>哈夫曼树及其编码压缩、解压</a:t>
            </a:r>
            <a:endParaRPr lang="en-US" altLang="zh-CN" dirty="0"/>
          </a:p>
          <a:p>
            <a:pPr lvl="1"/>
            <a:r>
              <a:rPr lang="zh-CN" altLang="en-US" dirty="0"/>
              <a:t>顺序搜索</a:t>
            </a:r>
            <a:endParaRPr lang="en-US" altLang="zh-CN" dirty="0"/>
          </a:p>
          <a:p>
            <a:r>
              <a:rPr lang="zh-CN" altLang="en-US" dirty="0"/>
              <a:t>课外管理系统</a:t>
            </a:r>
            <a:endParaRPr lang="en-US" altLang="zh-CN" dirty="0"/>
          </a:p>
          <a:p>
            <a:pPr lvl="1"/>
            <a:r>
              <a:rPr lang="zh-CN" altLang="en-US" dirty="0"/>
              <a:t>哈希映射</a:t>
            </a:r>
            <a:endParaRPr lang="en-US" altLang="zh-CN" dirty="0"/>
          </a:p>
          <a:p>
            <a:r>
              <a:rPr lang="zh-CN" altLang="en-US" dirty="0"/>
              <a:t>导航系统</a:t>
            </a:r>
            <a:endParaRPr lang="en-US" altLang="zh-CN" dirty="0"/>
          </a:p>
          <a:p>
            <a:pPr lvl="1"/>
            <a:r>
              <a:rPr lang="zh-CN" altLang="en-US" dirty="0"/>
              <a:t>模糊搜索与按逻辑搜索</a:t>
            </a:r>
            <a:endParaRPr lang="en-US" altLang="zh-CN" dirty="0"/>
          </a:p>
          <a:p>
            <a:pPr lvl="1"/>
            <a:r>
              <a:rPr lang="zh-CN" altLang="en-US" dirty="0"/>
              <a:t>单点：</a:t>
            </a:r>
            <a:r>
              <a:rPr lang="en-US" altLang="zh-CN" dirty="0" err="1"/>
              <a:t>dijkstra</a:t>
            </a:r>
            <a:r>
              <a:rPr lang="zh-CN" altLang="en-US" dirty="0"/>
              <a:t>算法</a:t>
            </a:r>
            <a:endParaRPr lang="en-US" altLang="zh-CN" dirty="0"/>
          </a:p>
          <a:p>
            <a:pPr lvl="1"/>
            <a:r>
              <a:rPr lang="zh-CN" altLang="en-US" dirty="0"/>
              <a:t>多点：蚁群算法</a:t>
            </a:r>
            <a:endParaRPr lang="en-US" altLang="zh-CN" dirty="0"/>
          </a:p>
          <a:p>
            <a:pPr lvl="1"/>
            <a:endParaRPr lang="zh-CN" altLang="en-US" dirty="0"/>
          </a:p>
        </p:txBody>
      </p:sp>
    </p:spTree>
    <p:extLst>
      <p:ext uri="{BB962C8B-B14F-4D97-AF65-F5344CB8AC3E}">
        <p14:creationId xmlns:p14="http://schemas.microsoft.com/office/powerpoint/2010/main" val="16054654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FE5372-1471-9098-42E5-331DDE6A92C7}"/>
              </a:ext>
            </a:extLst>
          </p:cNvPr>
          <p:cNvSpPr>
            <a:spLocks noGrp="1"/>
          </p:cNvSpPr>
          <p:nvPr>
            <p:ph type="title"/>
          </p:nvPr>
        </p:nvSpPr>
        <p:spPr>
          <a:xfrm>
            <a:off x="1143001" y="2689715"/>
            <a:ext cx="9905998" cy="1478570"/>
          </a:xfrm>
        </p:spPr>
        <p:txBody>
          <a:bodyPr/>
          <a:lstStyle/>
          <a:p>
            <a:pPr algn="ctr"/>
            <a:r>
              <a:rPr lang="zh-CN" altLang="en-US" dirty="0"/>
              <a:t>感谢聆听</a:t>
            </a:r>
          </a:p>
        </p:txBody>
      </p:sp>
    </p:spTree>
    <p:extLst>
      <p:ext uri="{BB962C8B-B14F-4D97-AF65-F5344CB8AC3E}">
        <p14:creationId xmlns:p14="http://schemas.microsoft.com/office/powerpoint/2010/main" val="32569832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58B976-F9DF-08EC-0021-D697DE236220}"/>
              </a:ext>
            </a:extLst>
          </p:cNvPr>
          <p:cNvSpPr>
            <a:spLocks noGrp="1"/>
          </p:cNvSpPr>
          <p:nvPr>
            <p:ph type="title"/>
          </p:nvPr>
        </p:nvSpPr>
        <p:spPr>
          <a:xfrm>
            <a:off x="1141413" y="618518"/>
            <a:ext cx="9905998" cy="1224032"/>
          </a:xfrm>
        </p:spPr>
        <p:txBody>
          <a:bodyPr/>
          <a:lstStyle/>
          <a:p>
            <a:r>
              <a:rPr lang="zh-CN" altLang="en-US" dirty="0"/>
              <a:t>成员分工</a:t>
            </a:r>
          </a:p>
        </p:txBody>
      </p:sp>
      <p:graphicFrame>
        <p:nvGraphicFramePr>
          <p:cNvPr id="9" name="表格 9">
            <a:extLst>
              <a:ext uri="{FF2B5EF4-FFF2-40B4-BE49-F238E27FC236}">
                <a16:creationId xmlns:a16="http://schemas.microsoft.com/office/drawing/2014/main" id="{6197556C-4A42-C4F4-AF6C-11E6D7A89FC9}"/>
              </a:ext>
            </a:extLst>
          </p:cNvPr>
          <p:cNvGraphicFramePr>
            <a:graphicFrameLocks noGrp="1"/>
          </p:cNvGraphicFramePr>
          <p:nvPr>
            <p:extLst>
              <p:ext uri="{D42A27DB-BD31-4B8C-83A1-F6EECF244321}">
                <p14:modId xmlns:p14="http://schemas.microsoft.com/office/powerpoint/2010/main" val="3278857832"/>
              </p:ext>
            </p:extLst>
          </p:nvPr>
        </p:nvGraphicFramePr>
        <p:xfrm>
          <a:off x="904469" y="2177205"/>
          <a:ext cx="4128170" cy="3872958"/>
        </p:xfrm>
        <a:graphic>
          <a:graphicData uri="http://schemas.openxmlformats.org/drawingml/2006/table">
            <a:tbl>
              <a:tblPr firstRow="1" bandRow="1">
                <a:tableStyleId>{5C22544A-7EE6-4342-B048-85BDC9FD1C3A}</a:tableStyleId>
              </a:tblPr>
              <a:tblGrid>
                <a:gridCol w="2064085">
                  <a:extLst>
                    <a:ext uri="{9D8B030D-6E8A-4147-A177-3AD203B41FA5}">
                      <a16:colId xmlns:a16="http://schemas.microsoft.com/office/drawing/2014/main" val="2526027821"/>
                    </a:ext>
                  </a:extLst>
                </a:gridCol>
                <a:gridCol w="2064085">
                  <a:extLst>
                    <a:ext uri="{9D8B030D-6E8A-4147-A177-3AD203B41FA5}">
                      <a16:colId xmlns:a16="http://schemas.microsoft.com/office/drawing/2014/main" val="364408865"/>
                    </a:ext>
                  </a:extLst>
                </a:gridCol>
              </a:tblGrid>
              <a:tr h="1290986">
                <a:tc>
                  <a:txBody>
                    <a:bodyPr/>
                    <a:lstStyle/>
                    <a:p>
                      <a:r>
                        <a:rPr lang="zh-CN" altLang="en-US" dirty="0"/>
                        <a:t>王祥龙</a:t>
                      </a:r>
                    </a:p>
                  </a:txBody>
                  <a:tcPr/>
                </a:tc>
                <a:tc>
                  <a:txBody>
                    <a:bodyPr/>
                    <a:lstStyle/>
                    <a:p>
                      <a:r>
                        <a:rPr lang="zh-CN" altLang="en-US" dirty="0"/>
                        <a:t>课内信息管理系统、</a:t>
                      </a:r>
                      <a:r>
                        <a:rPr lang="en-US" altLang="zh-CN" dirty="0"/>
                        <a:t>Qt</a:t>
                      </a:r>
                      <a:r>
                        <a:rPr lang="zh-CN" altLang="en-US" dirty="0"/>
                        <a:t>主体</a:t>
                      </a:r>
                    </a:p>
                  </a:txBody>
                  <a:tcPr/>
                </a:tc>
                <a:extLst>
                  <a:ext uri="{0D108BD9-81ED-4DB2-BD59-A6C34878D82A}">
                    <a16:rowId xmlns:a16="http://schemas.microsoft.com/office/drawing/2014/main" val="703896384"/>
                  </a:ext>
                </a:extLst>
              </a:tr>
              <a:tr h="1290986">
                <a:tc>
                  <a:txBody>
                    <a:bodyPr/>
                    <a:lstStyle/>
                    <a:p>
                      <a:r>
                        <a:rPr lang="zh-CN" altLang="en-US" dirty="0"/>
                        <a:t>刘亮</a:t>
                      </a:r>
                    </a:p>
                  </a:txBody>
                  <a:tcPr/>
                </a:tc>
                <a:tc>
                  <a:txBody>
                    <a:bodyPr/>
                    <a:lstStyle/>
                    <a:p>
                      <a:r>
                        <a:rPr lang="zh-CN" altLang="en-US" dirty="0"/>
                        <a:t>课外信息管理系统 、基础设施</a:t>
                      </a:r>
                    </a:p>
                  </a:txBody>
                  <a:tcPr/>
                </a:tc>
                <a:extLst>
                  <a:ext uri="{0D108BD9-81ED-4DB2-BD59-A6C34878D82A}">
                    <a16:rowId xmlns:a16="http://schemas.microsoft.com/office/drawing/2014/main" val="157012657"/>
                  </a:ext>
                </a:extLst>
              </a:tr>
              <a:tr h="1290986">
                <a:tc>
                  <a:txBody>
                    <a:bodyPr/>
                    <a:lstStyle/>
                    <a:p>
                      <a:r>
                        <a:rPr lang="zh-CN" altLang="en-US" dirty="0"/>
                        <a:t>彭毅林</a:t>
                      </a:r>
                    </a:p>
                  </a:txBody>
                  <a:tcPr/>
                </a:tc>
                <a:tc>
                  <a:txBody>
                    <a:bodyPr/>
                    <a:lstStyle/>
                    <a:p>
                      <a:r>
                        <a:rPr lang="zh-CN" altLang="en-US" dirty="0"/>
                        <a:t>地图导航系统</a:t>
                      </a:r>
                    </a:p>
                  </a:txBody>
                  <a:tcPr/>
                </a:tc>
                <a:extLst>
                  <a:ext uri="{0D108BD9-81ED-4DB2-BD59-A6C34878D82A}">
                    <a16:rowId xmlns:a16="http://schemas.microsoft.com/office/drawing/2014/main" val="3384453211"/>
                  </a:ext>
                </a:extLst>
              </a:tr>
            </a:tbl>
          </a:graphicData>
        </a:graphic>
      </p:graphicFrame>
      <p:pic>
        <p:nvPicPr>
          <p:cNvPr id="4" name="图片 3">
            <a:extLst>
              <a:ext uri="{FF2B5EF4-FFF2-40B4-BE49-F238E27FC236}">
                <a16:creationId xmlns:a16="http://schemas.microsoft.com/office/drawing/2014/main" id="{DE9EA655-8252-B55C-D363-87D9F6A35EA2}"/>
              </a:ext>
            </a:extLst>
          </p:cNvPr>
          <p:cNvPicPr>
            <a:picLocks noChangeAspect="1"/>
          </p:cNvPicPr>
          <p:nvPr/>
        </p:nvPicPr>
        <p:blipFill>
          <a:blip r:embed="rId2"/>
          <a:stretch>
            <a:fillRect/>
          </a:stretch>
        </p:blipFill>
        <p:spPr>
          <a:xfrm>
            <a:off x="5926412" y="832643"/>
            <a:ext cx="6045582" cy="4915791"/>
          </a:xfrm>
          <a:prstGeom prst="rect">
            <a:avLst/>
          </a:prstGeom>
        </p:spPr>
      </p:pic>
      <p:sp>
        <p:nvSpPr>
          <p:cNvPr id="5" name="矩形: 圆角 4">
            <a:extLst>
              <a:ext uri="{FF2B5EF4-FFF2-40B4-BE49-F238E27FC236}">
                <a16:creationId xmlns:a16="http://schemas.microsoft.com/office/drawing/2014/main" id="{B0751153-DE23-7D33-43F2-A75B57FCF2FE}"/>
              </a:ext>
            </a:extLst>
          </p:cNvPr>
          <p:cNvSpPr/>
          <p:nvPr/>
        </p:nvSpPr>
        <p:spPr>
          <a:xfrm>
            <a:off x="10140902" y="4228241"/>
            <a:ext cx="460638" cy="440012"/>
          </a:xfrm>
          <a:prstGeom prst="round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2584600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0C1F8C-9490-5B6B-E529-68826E1E66B9}"/>
              </a:ext>
            </a:extLst>
          </p:cNvPr>
          <p:cNvSpPr>
            <a:spLocks noGrp="1"/>
          </p:cNvSpPr>
          <p:nvPr>
            <p:ph type="title"/>
          </p:nvPr>
        </p:nvSpPr>
        <p:spPr>
          <a:xfrm>
            <a:off x="1143001" y="2689715"/>
            <a:ext cx="9905998" cy="1478570"/>
          </a:xfrm>
        </p:spPr>
        <p:txBody>
          <a:bodyPr/>
          <a:lstStyle/>
          <a:p>
            <a:pPr algn="ctr"/>
            <a:r>
              <a:rPr lang="zh-CN" altLang="en-US" dirty="0"/>
              <a:t>功能展示环节</a:t>
            </a:r>
          </a:p>
        </p:txBody>
      </p:sp>
    </p:spTree>
    <p:extLst>
      <p:ext uri="{BB962C8B-B14F-4D97-AF65-F5344CB8AC3E}">
        <p14:creationId xmlns:p14="http://schemas.microsoft.com/office/powerpoint/2010/main" val="30590673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BC532BA-3B8E-E331-E4E3-82E9A7EFA821}"/>
              </a:ext>
            </a:extLst>
          </p:cNvPr>
          <p:cNvSpPr>
            <a:spLocks noGrp="1"/>
          </p:cNvSpPr>
          <p:nvPr>
            <p:ph type="title"/>
          </p:nvPr>
        </p:nvSpPr>
        <p:spPr/>
        <p:txBody>
          <a:bodyPr/>
          <a:lstStyle/>
          <a:p>
            <a:r>
              <a:rPr lang="zh-CN" altLang="en-US" dirty="0"/>
              <a:t>模拟时钟</a:t>
            </a:r>
          </a:p>
        </p:txBody>
      </p:sp>
      <p:sp>
        <p:nvSpPr>
          <p:cNvPr id="3" name="内容占位符 2">
            <a:extLst>
              <a:ext uri="{FF2B5EF4-FFF2-40B4-BE49-F238E27FC236}">
                <a16:creationId xmlns:a16="http://schemas.microsoft.com/office/drawing/2014/main" id="{48D8896B-BCD9-E554-E788-9FFF3B094C64}"/>
              </a:ext>
            </a:extLst>
          </p:cNvPr>
          <p:cNvSpPr>
            <a:spLocks noGrp="1"/>
          </p:cNvSpPr>
          <p:nvPr>
            <p:ph idx="1"/>
          </p:nvPr>
        </p:nvSpPr>
        <p:spPr/>
        <p:txBody>
          <a:bodyPr/>
          <a:lstStyle/>
          <a:p>
            <a:r>
              <a:rPr lang="zh-CN" altLang="en-US" dirty="0"/>
              <a:t>在命令行版本中不能看到动态变化的效果，可在</a:t>
            </a:r>
            <a:r>
              <a:rPr lang="en-US" altLang="zh-CN" dirty="0"/>
              <a:t>QT</a:t>
            </a:r>
            <a:r>
              <a:rPr lang="zh-CN" altLang="en-US" dirty="0"/>
              <a:t>版本中查看。其原理为使用</a:t>
            </a:r>
            <a:r>
              <a:rPr lang="en-US" altLang="zh-CN" dirty="0"/>
              <a:t>clock()</a:t>
            </a:r>
            <a:r>
              <a:rPr lang="zh-CN" altLang="en-US" dirty="0"/>
              <a:t>函数获取当前时间，</a:t>
            </a:r>
            <a:r>
              <a:rPr lang="en-US" altLang="zh-CN" dirty="0" err="1"/>
              <a:t>modTime</a:t>
            </a:r>
            <a:r>
              <a:rPr lang="zh-CN" altLang="en-US" dirty="0"/>
              <a:t>为模拟时间，如果当前时间流逝超过设定阈值，则会增加</a:t>
            </a:r>
            <a:r>
              <a:rPr lang="en-US" altLang="zh-CN" dirty="0"/>
              <a:t>1</a:t>
            </a:r>
            <a:r>
              <a:rPr lang="zh-CN" altLang="en-US" dirty="0"/>
              <a:t>小时。</a:t>
            </a:r>
          </a:p>
        </p:txBody>
      </p:sp>
    </p:spTree>
    <p:extLst>
      <p:ext uri="{BB962C8B-B14F-4D97-AF65-F5344CB8AC3E}">
        <p14:creationId xmlns:p14="http://schemas.microsoft.com/office/powerpoint/2010/main" val="2739241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C650DE9-AAA5-41CF-EFF7-A8DA6E83205E}"/>
              </a:ext>
            </a:extLst>
          </p:cNvPr>
          <p:cNvSpPr>
            <a:spLocks noGrp="1"/>
          </p:cNvSpPr>
          <p:nvPr>
            <p:ph type="title"/>
          </p:nvPr>
        </p:nvSpPr>
        <p:spPr/>
        <p:txBody>
          <a:bodyPr/>
          <a:lstStyle/>
          <a:p>
            <a:r>
              <a:rPr lang="zh-CN" altLang="en-US" dirty="0"/>
              <a:t>基础设施</a:t>
            </a:r>
          </a:p>
        </p:txBody>
      </p:sp>
      <p:sp>
        <p:nvSpPr>
          <p:cNvPr id="3" name="文本占位符 2">
            <a:extLst>
              <a:ext uri="{FF2B5EF4-FFF2-40B4-BE49-F238E27FC236}">
                <a16:creationId xmlns:a16="http://schemas.microsoft.com/office/drawing/2014/main" id="{A3717CE5-6EBB-4E82-862F-548268926DEF}"/>
              </a:ext>
            </a:extLst>
          </p:cNvPr>
          <p:cNvSpPr>
            <a:spLocks noGrp="1"/>
          </p:cNvSpPr>
          <p:nvPr>
            <p:ph type="body" idx="1"/>
          </p:nvPr>
        </p:nvSpPr>
        <p:spPr>
          <a:xfrm>
            <a:off x="1141413" y="1939677"/>
            <a:ext cx="3196899" cy="685800"/>
          </a:xfrm>
        </p:spPr>
        <p:txBody>
          <a:bodyPr/>
          <a:lstStyle/>
          <a:p>
            <a:r>
              <a:rPr lang="en-US" altLang="zh-CN" dirty="0">
                <a:latin typeface="Comic Sans MS" panose="030F0702030302020204" pitchFamily="66" charset="0"/>
                <a:ea typeface="Cascadia Code" pitchFamily="1" charset="0"/>
                <a:cs typeface="Cascadia Code" pitchFamily="1" charset="0"/>
              </a:rPr>
              <a:t>HashMap</a:t>
            </a:r>
            <a:endParaRPr lang="zh-CN" altLang="en-US" dirty="0">
              <a:latin typeface="Comic Sans MS" panose="030F0702030302020204" pitchFamily="66" charset="0"/>
              <a:cs typeface="Cascadia Code" pitchFamily="1" charset="0"/>
            </a:endParaRPr>
          </a:p>
        </p:txBody>
      </p:sp>
      <p:sp>
        <p:nvSpPr>
          <p:cNvPr id="4" name="文本占位符 3">
            <a:extLst>
              <a:ext uri="{FF2B5EF4-FFF2-40B4-BE49-F238E27FC236}">
                <a16:creationId xmlns:a16="http://schemas.microsoft.com/office/drawing/2014/main" id="{C0FF09AA-446E-F30C-99FA-89D37094BE67}"/>
              </a:ext>
            </a:extLst>
          </p:cNvPr>
          <p:cNvSpPr>
            <a:spLocks noGrp="1"/>
          </p:cNvSpPr>
          <p:nvPr>
            <p:ph type="body" sz="half" idx="15"/>
          </p:nvPr>
        </p:nvSpPr>
        <p:spPr>
          <a:xfrm>
            <a:off x="1129577" y="2857529"/>
            <a:ext cx="3208735" cy="2430936"/>
          </a:xfrm>
        </p:spPr>
        <p:txBody>
          <a:bodyPr/>
          <a:lstStyle/>
          <a:p>
            <a:pPr marL="285750" indent="-285750">
              <a:buFontTx/>
              <a:buChar char="-"/>
            </a:pPr>
            <a:r>
              <a:rPr lang="zh-CN" altLang="en-US" dirty="0"/>
              <a:t>用于闹钟的查询</a:t>
            </a:r>
            <a:endParaRPr lang="en-US" altLang="zh-CN" dirty="0"/>
          </a:p>
          <a:p>
            <a:pPr marL="285750" indent="-285750">
              <a:buFontTx/>
              <a:buChar char="-"/>
            </a:pPr>
            <a:r>
              <a:rPr lang="zh-CN" altLang="en-US" dirty="0"/>
              <a:t>用于今日事件的查询</a:t>
            </a:r>
          </a:p>
        </p:txBody>
      </p:sp>
      <p:sp>
        <p:nvSpPr>
          <p:cNvPr id="5" name="文本占位符 4">
            <a:extLst>
              <a:ext uri="{FF2B5EF4-FFF2-40B4-BE49-F238E27FC236}">
                <a16:creationId xmlns:a16="http://schemas.microsoft.com/office/drawing/2014/main" id="{E145831F-1FAF-6D44-C9F0-5954A7E3538C}"/>
              </a:ext>
            </a:extLst>
          </p:cNvPr>
          <p:cNvSpPr>
            <a:spLocks noGrp="1"/>
          </p:cNvSpPr>
          <p:nvPr>
            <p:ph type="body" sz="quarter" idx="3"/>
          </p:nvPr>
        </p:nvSpPr>
        <p:spPr>
          <a:xfrm>
            <a:off x="4586308" y="2036786"/>
            <a:ext cx="3184385" cy="685800"/>
          </a:xfrm>
        </p:spPr>
        <p:txBody>
          <a:bodyPr/>
          <a:lstStyle/>
          <a:p>
            <a:r>
              <a:rPr lang="en-US" altLang="zh-CN" dirty="0"/>
              <a:t>Array</a:t>
            </a:r>
            <a:endParaRPr lang="zh-CN" altLang="en-US" dirty="0"/>
          </a:p>
        </p:txBody>
      </p:sp>
      <p:sp>
        <p:nvSpPr>
          <p:cNvPr id="6" name="文本占位符 5">
            <a:extLst>
              <a:ext uri="{FF2B5EF4-FFF2-40B4-BE49-F238E27FC236}">
                <a16:creationId xmlns:a16="http://schemas.microsoft.com/office/drawing/2014/main" id="{54F3033C-D3D2-0EFB-5381-32A2B2A0E93F}"/>
              </a:ext>
            </a:extLst>
          </p:cNvPr>
          <p:cNvSpPr>
            <a:spLocks noGrp="1"/>
          </p:cNvSpPr>
          <p:nvPr>
            <p:ph type="body" sz="half" idx="16"/>
          </p:nvPr>
        </p:nvSpPr>
        <p:spPr>
          <a:xfrm>
            <a:off x="4586308" y="2873862"/>
            <a:ext cx="3195830" cy="2430936"/>
          </a:xfrm>
        </p:spPr>
        <p:txBody>
          <a:bodyPr/>
          <a:lstStyle/>
          <a:p>
            <a:pPr marL="285750" indent="-285750">
              <a:buFontTx/>
              <a:buChar char="-"/>
            </a:pPr>
            <a:r>
              <a:rPr lang="zh-CN" altLang="en-US" dirty="0"/>
              <a:t>自己实现的数组</a:t>
            </a:r>
            <a:endParaRPr lang="en-US" altLang="zh-CN" dirty="0"/>
          </a:p>
          <a:p>
            <a:pPr marL="285750" indent="-285750">
              <a:buFontTx/>
              <a:buChar char="-"/>
            </a:pPr>
            <a:r>
              <a:rPr lang="zh-CN" altLang="en-US" dirty="0"/>
              <a:t>方便进行顺序文件操作</a:t>
            </a:r>
          </a:p>
        </p:txBody>
      </p:sp>
      <p:sp>
        <p:nvSpPr>
          <p:cNvPr id="7" name="文本占位符 6">
            <a:extLst>
              <a:ext uri="{FF2B5EF4-FFF2-40B4-BE49-F238E27FC236}">
                <a16:creationId xmlns:a16="http://schemas.microsoft.com/office/drawing/2014/main" id="{1C28436A-DD13-2F66-EA44-98041F37EB72}"/>
              </a:ext>
            </a:extLst>
          </p:cNvPr>
          <p:cNvSpPr>
            <a:spLocks noGrp="1"/>
          </p:cNvSpPr>
          <p:nvPr>
            <p:ph type="body" sz="quarter" idx="13"/>
          </p:nvPr>
        </p:nvSpPr>
        <p:spPr>
          <a:xfrm>
            <a:off x="8018689" y="1908731"/>
            <a:ext cx="3194968" cy="685800"/>
          </a:xfrm>
        </p:spPr>
        <p:txBody>
          <a:bodyPr/>
          <a:lstStyle/>
          <a:p>
            <a:r>
              <a:rPr lang="en-US" altLang="zh-CN" dirty="0"/>
              <a:t>PAIR</a:t>
            </a:r>
            <a:endParaRPr lang="zh-CN" altLang="en-US" dirty="0"/>
          </a:p>
        </p:txBody>
      </p:sp>
      <p:sp>
        <p:nvSpPr>
          <p:cNvPr id="8" name="文本占位符 7">
            <a:extLst>
              <a:ext uri="{FF2B5EF4-FFF2-40B4-BE49-F238E27FC236}">
                <a16:creationId xmlns:a16="http://schemas.microsoft.com/office/drawing/2014/main" id="{4999653E-62F3-5870-CE80-29C893C1D6C1}"/>
              </a:ext>
            </a:extLst>
          </p:cNvPr>
          <p:cNvSpPr>
            <a:spLocks noGrp="1"/>
          </p:cNvSpPr>
          <p:nvPr>
            <p:ph type="body" sz="half" idx="17"/>
          </p:nvPr>
        </p:nvSpPr>
        <p:spPr>
          <a:xfrm>
            <a:off x="7890086" y="2722586"/>
            <a:ext cx="3194968" cy="2430936"/>
          </a:xfrm>
        </p:spPr>
        <p:txBody>
          <a:bodyPr/>
          <a:lstStyle/>
          <a:p>
            <a:pPr marL="285750" indent="-285750">
              <a:buFontTx/>
              <a:buChar char="-"/>
            </a:pPr>
            <a:r>
              <a:rPr lang="zh-CN" altLang="en-US" dirty="0"/>
              <a:t>二元组</a:t>
            </a:r>
            <a:endParaRPr lang="en-US" altLang="zh-CN" dirty="0"/>
          </a:p>
          <a:p>
            <a:pPr marL="285750" indent="-285750">
              <a:buFontTx/>
              <a:buChar char="-"/>
            </a:pPr>
            <a:r>
              <a:rPr lang="zh-CN" altLang="en-US" dirty="0"/>
              <a:t>用于函数同时返回执行结果和值</a:t>
            </a:r>
          </a:p>
        </p:txBody>
      </p:sp>
      <p:pic>
        <p:nvPicPr>
          <p:cNvPr id="10" name="图片 9">
            <a:extLst>
              <a:ext uri="{FF2B5EF4-FFF2-40B4-BE49-F238E27FC236}">
                <a16:creationId xmlns:a16="http://schemas.microsoft.com/office/drawing/2014/main" id="{21F36EF7-FA8C-A0DA-1313-3885615BA5FB}"/>
              </a:ext>
            </a:extLst>
          </p:cNvPr>
          <p:cNvPicPr>
            <a:picLocks noChangeAspect="1"/>
          </p:cNvPicPr>
          <p:nvPr/>
        </p:nvPicPr>
        <p:blipFill>
          <a:blip r:embed="rId2"/>
          <a:stretch>
            <a:fillRect/>
          </a:stretch>
        </p:blipFill>
        <p:spPr>
          <a:xfrm>
            <a:off x="1018296" y="3863163"/>
            <a:ext cx="6752397" cy="2883269"/>
          </a:xfrm>
          <a:prstGeom prst="rect">
            <a:avLst/>
          </a:prstGeom>
        </p:spPr>
      </p:pic>
    </p:spTree>
    <p:extLst>
      <p:ext uri="{BB962C8B-B14F-4D97-AF65-F5344CB8AC3E}">
        <p14:creationId xmlns:p14="http://schemas.microsoft.com/office/powerpoint/2010/main" val="916365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25EB0A-225F-036E-E8CB-02F9D9123E2E}"/>
              </a:ext>
            </a:extLst>
          </p:cNvPr>
          <p:cNvSpPr>
            <a:spLocks noGrp="1"/>
          </p:cNvSpPr>
          <p:nvPr>
            <p:ph type="title"/>
          </p:nvPr>
        </p:nvSpPr>
        <p:spPr/>
        <p:txBody>
          <a:bodyPr/>
          <a:lstStyle/>
          <a:p>
            <a:r>
              <a:rPr lang="zh-CN" altLang="en-US" dirty="0"/>
              <a:t>日志功能</a:t>
            </a:r>
          </a:p>
        </p:txBody>
      </p:sp>
      <p:sp>
        <p:nvSpPr>
          <p:cNvPr id="3" name="内容占位符 2">
            <a:extLst>
              <a:ext uri="{FF2B5EF4-FFF2-40B4-BE49-F238E27FC236}">
                <a16:creationId xmlns:a16="http://schemas.microsoft.com/office/drawing/2014/main" id="{8BFD65B4-D780-5512-0331-F6D8E2A12D88}"/>
              </a:ext>
            </a:extLst>
          </p:cNvPr>
          <p:cNvSpPr>
            <a:spLocks noGrp="1"/>
          </p:cNvSpPr>
          <p:nvPr>
            <p:ph idx="1"/>
          </p:nvPr>
        </p:nvSpPr>
        <p:spPr>
          <a:xfrm>
            <a:off x="1141413" y="2290738"/>
            <a:ext cx="3485590" cy="3541714"/>
          </a:xfrm>
        </p:spPr>
        <p:txBody>
          <a:bodyPr/>
          <a:lstStyle/>
          <a:p>
            <a:r>
              <a:rPr lang="zh-CN" altLang="en-US" dirty="0"/>
              <a:t>命令行版本中使用输出至</a:t>
            </a:r>
            <a:r>
              <a:rPr lang="en-US" altLang="zh-CN" dirty="0"/>
              <a:t>log</a:t>
            </a:r>
            <a:r>
              <a:rPr lang="zh-CN" altLang="en-US" dirty="0"/>
              <a:t>文件的方法完成日志功能，</a:t>
            </a:r>
            <a:r>
              <a:rPr lang="en-US" altLang="zh-CN" dirty="0"/>
              <a:t>QT</a:t>
            </a:r>
            <a:r>
              <a:rPr lang="zh-CN" altLang="en-US" dirty="0"/>
              <a:t>版本中将其直接输出至控制台。开发者可自行修改代码将其重定向至文件。</a:t>
            </a:r>
          </a:p>
        </p:txBody>
      </p:sp>
      <p:pic>
        <p:nvPicPr>
          <p:cNvPr id="5" name="图片 4">
            <a:extLst>
              <a:ext uri="{FF2B5EF4-FFF2-40B4-BE49-F238E27FC236}">
                <a16:creationId xmlns:a16="http://schemas.microsoft.com/office/drawing/2014/main" id="{23F023E1-7469-CD81-2C7A-74F2530A42A9}"/>
              </a:ext>
            </a:extLst>
          </p:cNvPr>
          <p:cNvPicPr>
            <a:picLocks noChangeAspect="1"/>
          </p:cNvPicPr>
          <p:nvPr/>
        </p:nvPicPr>
        <p:blipFill>
          <a:blip r:embed="rId2"/>
          <a:stretch>
            <a:fillRect/>
          </a:stretch>
        </p:blipFill>
        <p:spPr>
          <a:xfrm>
            <a:off x="4893023" y="231793"/>
            <a:ext cx="7298977" cy="5816899"/>
          </a:xfrm>
          <a:prstGeom prst="rect">
            <a:avLst/>
          </a:prstGeom>
        </p:spPr>
      </p:pic>
    </p:spTree>
    <p:extLst>
      <p:ext uri="{BB962C8B-B14F-4D97-AF65-F5344CB8AC3E}">
        <p14:creationId xmlns:p14="http://schemas.microsoft.com/office/powerpoint/2010/main" val="4170233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C63BF9-15BB-CED2-74B3-156118EB2BE7}"/>
              </a:ext>
            </a:extLst>
          </p:cNvPr>
          <p:cNvSpPr>
            <a:spLocks noGrp="1"/>
          </p:cNvSpPr>
          <p:nvPr>
            <p:ph type="title"/>
          </p:nvPr>
        </p:nvSpPr>
        <p:spPr/>
        <p:txBody>
          <a:bodyPr/>
          <a:lstStyle/>
          <a:p>
            <a:r>
              <a:rPr lang="zh-CN" altLang="en-US" dirty="0"/>
              <a:t>命令行版特色功能</a:t>
            </a:r>
          </a:p>
        </p:txBody>
      </p:sp>
      <p:sp>
        <p:nvSpPr>
          <p:cNvPr id="3" name="内容占位符 2">
            <a:extLst>
              <a:ext uri="{FF2B5EF4-FFF2-40B4-BE49-F238E27FC236}">
                <a16:creationId xmlns:a16="http://schemas.microsoft.com/office/drawing/2014/main" id="{BFB612F5-7BAA-3EAE-E1D3-7021D8A01155}"/>
              </a:ext>
            </a:extLst>
          </p:cNvPr>
          <p:cNvSpPr>
            <a:spLocks noGrp="1"/>
          </p:cNvSpPr>
          <p:nvPr>
            <p:ph idx="1"/>
          </p:nvPr>
        </p:nvSpPr>
        <p:spPr>
          <a:xfrm>
            <a:off x="1141412" y="2249487"/>
            <a:ext cx="2893875" cy="3541714"/>
          </a:xfrm>
        </p:spPr>
        <p:txBody>
          <a:bodyPr/>
          <a:lstStyle/>
          <a:p>
            <a:r>
              <a:rPr lang="zh-CN" altLang="en-US" dirty="0"/>
              <a:t>采用了非阻塞式输入，输入操作数时无需按下</a:t>
            </a:r>
            <a:r>
              <a:rPr lang="en-US" altLang="zh-CN" dirty="0"/>
              <a:t>enter</a:t>
            </a:r>
            <a:r>
              <a:rPr lang="zh-CN" altLang="en-US" dirty="0"/>
              <a:t>即可转至对应功能。</a:t>
            </a:r>
            <a:endParaRPr lang="en-US" altLang="zh-CN" dirty="0"/>
          </a:p>
          <a:p>
            <a:r>
              <a:rPr lang="zh-CN" altLang="en-US" dirty="0"/>
              <a:t>支持中文。</a:t>
            </a:r>
            <a:endParaRPr lang="en-US" altLang="zh-CN" dirty="0"/>
          </a:p>
          <a:p>
            <a:r>
              <a:rPr lang="zh-CN" altLang="en-US" dirty="0"/>
              <a:t>数据库与</a:t>
            </a:r>
            <a:r>
              <a:rPr lang="en-US" altLang="zh-CN" dirty="0"/>
              <a:t>GUI</a:t>
            </a:r>
            <a:r>
              <a:rPr lang="zh-CN" altLang="en-US" dirty="0"/>
              <a:t>互通。</a:t>
            </a:r>
          </a:p>
        </p:txBody>
      </p:sp>
      <p:pic>
        <p:nvPicPr>
          <p:cNvPr id="4" name="图片 3">
            <a:extLst>
              <a:ext uri="{FF2B5EF4-FFF2-40B4-BE49-F238E27FC236}">
                <a16:creationId xmlns:a16="http://schemas.microsoft.com/office/drawing/2014/main" id="{0ECC60D6-A1BB-3F1E-38E1-E5E76FA1A1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0478" y="1924334"/>
            <a:ext cx="7692473" cy="4596910"/>
          </a:xfrm>
          <a:prstGeom prst="rect">
            <a:avLst/>
          </a:prstGeom>
        </p:spPr>
      </p:pic>
    </p:spTree>
    <p:extLst>
      <p:ext uri="{BB962C8B-B14F-4D97-AF65-F5344CB8AC3E}">
        <p14:creationId xmlns:p14="http://schemas.microsoft.com/office/powerpoint/2010/main" val="536402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电路">
  <a:themeElements>
    <a:clrScheme name="电路">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电路">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电路">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TM04033919[[fn=电路]]</Template>
  <TotalTime>406</TotalTime>
  <Words>1162</Words>
  <Application>Microsoft Office PowerPoint</Application>
  <PresentationFormat>宽屏</PresentationFormat>
  <Paragraphs>99</Paragraphs>
  <Slides>30</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30</vt:i4>
      </vt:variant>
    </vt:vector>
  </HeadingPairs>
  <TitlesOfParts>
    <vt:vector size="38" baseType="lpstr">
      <vt:lpstr>楷体</vt:lpstr>
      <vt:lpstr>霞鹜文楷 屏幕阅读版</vt:lpstr>
      <vt:lpstr>Arial</vt:lpstr>
      <vt:lpstr>Comic Sans MS</vt:lpstr>
      <vt:lpstr>Times New Roman</vt:lpstr>
      <vt:lpstr>Tw Cen MT</vt:lpstr>
      <vt:lpstr>Wingdings</vt:lpstr>
      <vt:lpstr>电路</vt:lpstr>
      <vt:lpstr>课程辅助系统（命令行版+桌面应用版）验收报告</vt:lpstr>
      <vt:lpstr>完成功能</vt:lpstr>
      <vt:lpstr>使用算法</vt:lpstr>
      <vt:lpstr>成员分工</vt:lpstr>
      <vt:lpstr>功能展示环节</vt:lpstr>
      <vt:lpstr>模拟时钟</vt:lpstr>
      <vt:lpstr>基础设施</vt:lpstr>
      <vt:lpstr>日志功能</vt:lpstr>
      <vt:lpstr>命令行版特色功能</vt:lpstr>
      <vt:lpstr>一些小遗憾</vt:lpstr>
      <vt:lpstr>功能详细阐述</vt:lpstr>
      <vt:lpstr>核心数据结构：压缩及解压缩算法的哈夫曼树</vt:lpstr>
      <vt:lpstr>编码：创建哈夫曼树</vt:lpstr>
      <vt:lpstr>编码：构建码表</vt:lpstr>
      <vt:lpstr>编码：写入信息项</vt:lpstr>
      <vt:lpstr>解码：构建码表</vt:lpstr>
      <vt:lpstr>PowerPoint 演示文稿</vt:lpstr>
      <vt:lpstr>解码：与码表匹配并还原文件内容</vt:lpstr>
      <vt:lpstr>Sunday算法 更快，更简单。</vt:lpstr>
      <vt:lpstr>原理</vt:lpstr>
      <vt:lpstr>快速排序</vt:lpstr>
      <vt:lpstr>原理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感谢聆听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期末验收报告</dc:title>
  <dc:creator>王 祥龙</dc:creator>
  <cp:lastModifiedBy>刘 亮</cp:lastModifiedBy>
  <cp:revision>23</cp:revision>
  <dcterms:created xsi:type="dcterms:W3CDTF">2022-06-09T11:20:15Z</dcterms:created>
  <dcterms:modified xsi:type="dcterms:W3CDTF">2022-06-14T17:38:38Z</dcterms:modified>
</cp:coreProperties>
</file>

<file path=docProps/thumbnail.jpeg>
</file>